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98"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300" r:id="rId17"/>
    <p:sldId id="270" r:id="rId18"/>
    <p:sldId id="271" r:id="rId19"/>
    <p:sldId id="272" r:id="rId20"/>
    <p:sldId id="273" r:id="rId21"/>
    <p:sldId id="274" r:id="rId22"/>
    <p:sldId id="283" r:id="rId23"/>
    <p:sldId id="299" r:id="rId24"/>
    <p:sldId id="284" r:id="rId25"/>
    <p:sldId id="289" r:id="rId26"/>
    <p:sldId id="290" r:id="rId27"/>
    <p:sldId id="291" r:id="rId28"/>
    <p:sldId id="292" r:id="rId29"/>
    <p:sldId id="293" r:id="rId30"/>
    <p:sldId id="294" r:id="rId31"/>
    <p:sldId id="295" r:id="rId32"/>
    <p:sldId id="296" r:id="rId33"/>
    <p:sldId id="285" r:id="rId34"/>
    <p:sldId id="286" r:id="rId35"/>
    <p:sldId id="287" r:id="rId36"/>
    <p:sldId id="288" r:id="rId37"/>
    <p:sldId id="275" r:id="rId38"/>
    <p:sldId id="276" r:id="rId39"/>
    <p:sldId id="277" r:id="rId40"/>
    <p:sldId id="278" r:id="rId41"/>
    <p:sldId id="279" r:id="rId42"/>
    <p:sldId id="280" r:id="rId43"/>
    <p:sldId id="281" r:id="rId44"/>
    <p:sldId id="282" r:id="rId45"/>
    <p:sldId id="297" r:id="rId4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3" d="100"/>
          <a:sy n="63" d="100"/>
        </p:scale>
        <p:origin x="84" y="1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s>
</file>

<file path=ppt/diagrams/_rels/data1.xml.rels><?xml version="1.0" encoding="UTF-8" standalone="yes"?>
<Relationships xmlns="http://schemas.openxmlformats.org/package/2006/relationships"><Relationship Id="rId8" Type="http://schemas.openxmlformats.org/officeDocument/2006/relationships/image" Target="../media/image34.sv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svg"/><Relationship Id="rId1" Type="http://schemas.openxmlformats.org/officeDocument/2006/relationships/image" Target="../media/image27.png"/><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30.svg"/></Relationships>
</file>

<file path=ppt/diagrams/_rels/drawing1.xml.rels><?xml version="1.0" encoding="UTF-8" standalone="yes"?>
<Relationships xmlns="http://schemas.openxmlformats.org/package/2006/relationships"><Relationship Id="rId8" Type="http://schemas.openxmlformats.org/officeDocument/2006/relationships/image" Target="../media/image34.sv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svg"/><Relationship Id="rId1" Type="http://schemas.openxmlformats.org/officeDocument/2006/relationships/image" Target="../media/image27.png"/><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30.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24B66FC-14EE-41C3-8E9A-7A3063CDD0F3}" type="doc">
      <dgm:prSet loTypeId="urn:microsoft.com/office/officeart/2018/2/layout/IconLabelDescriptionList" loCatId="icon" qsTypeId="urn:microsoft.com/office/officeart/2005/8/quickstyle/simple1" qsCatId="simple" csTypeId="urn:microsoft.com/office/officeart/2005/8/colors/accent1_2" csCatId="accent1" phldr="1"/>
      <dgm:spPr/>
      <dgm:t>
        <a:bodyPr/>
        <a:lstStyle/>
        <a:p>
          <a:endParaRPr lang="en-US"/>
        </a:p>
      </dgm:t>
    </dgm:pt>
    <dgm:pt modelId="{06554D44-EBCD-4C2A-86BC-0B6F1CFBC240}">
      <dgm:prSet/>
      <dgm:spPr/>
      <dgm:t>
        <a:bodyPr/>
        <a:lstStyle/>
        <a:p>
          <a:pPr>
            <a:lnSpc>
              <a:spcPct val="100000"/>
            </a:lnSpc>
            <a:defRPr b="1"/>
          </a:pPr>
          <a:r>
            <a:rPr lang="en-US" b="1" dirty="0"/>
            <a:t>Manifests Folder: </a:t>
          </a:r>
          <a:r>
            <a:rPr lang="en-US" dirty="0"/>
            <a:t>Contains the AndroidManifest.xml file that includes information about the app, such as permissions, activities, services, etc.</a:t>
          </a:r>
        </a:p>
      </dgm:t>
    </dgm:pt>
    <dgm:pt modelId="{702B8712-486C-4402-8C06-35EB4E25151D}" type="parTrans" cxnId="{70508148-16E1-4846-A4F7-3F1595ED7451}">
      <dgm:prSet/>
      <dgm:spPr/>
      <dgm:t>
        <a:bodyPr/>
        <a:lstStyle/>
        <a:p>
          <a:endParaRPr lang="en-US"/>
        </a:p>
      </dgm:t>
    </dgm:pt>
    <dgm:pt modelId="{F033CA60-F9FC-4690-984E-DA6CD244F1DD}" type="sibTrans" cxnId="{70508148-16E1-4846-A4F7-3F1595ED7451}">
      <dgm:prSet/>
      <dgm:spPr/>
      <dgm:t>
        <a:bodyPr/>
        <a:lstStyle/>
        <a:p>
          <a:endParaRPr lang="en-US"/>
        </a:p>
      </dgm:t>
    </dgm:pt>
    <dgm:pt modelId="{25802491-AE40-4DDB-A77E-CA40A84C9D37}">
      <dgm:prSet/>
      <dgm:spPr/>
      <dgm:t>
        <a:bodyPr/>
        <a:lstStyle/>
        <a:p>
          <a:pPr>
            <a:lnSpc>
              <a:spcPct val="100000"/>
            </a:lnSpc>
            <a:defRPr b="1"/>
          </a:pPr>
          <a:r>
            <a:rPr lang="en-US" b="1"/>
            <a:t>Java Folder: </a:t>
          </a:r>
          <a:r>
            <a:rPr lang="en-US"/>
            <a:t>Holds Java source code files where the main programming is done for the application.</a:t>
          </a:r>
        </a:p>
      </dgm:t>
    </dgm:pt>
    <dgm:pt modelId="{10BA3F28-7A21-47BF-8937-52B98C638966}" type="parTrans" cxnId="{786B5810-B93F-426A-AE23-73284F4AFB26}">
      <dgm:prSet/>
      <dgm:spPr/>
      <dgm:t>
        <a:bodyPr/>
        <a:lstStyle/>
        <a:p>
          <a:endParaRPr lang="en-US"/>
        </a:p>
      </dgm:t>
    </dgm:pt>
    <dgm:pt modelId="{7CF9038A-EE54-4E73-8AEE-827C7F997F81}" type="sibTrans" cxnId="{786B5810-B93F-426A-AE23-73284F4AFB26}">
      <dgm:prSet/>
      <dgm:spPr/>
      <dgm:t>
        <a:bodyPr/>
        <a:lstStyle/>
        <a:p>
          <a:endParaRPr lang="en-US"/>
        </a:p>
      </dgm:t>
    </dgm:pt>
    <dgm:pt modelId="{F64EFFE5-7B8C-4D67-9836-2E99437FB945}">
      <dgm:prSet/>
      <dgm:spPr/>
      <dgm:t>
        <a:bodyPr/>
        <a:lstStyle/>
        <a:p>
          <a:pPr>
            <a:lnSpc>
              <a:spcPct val="100000"/>
            </a:lnSpc>
            <a:defRPr b="1"/>
          </a:pPr>
          <a:r>
            <a:rPr lang="en-US" b="1"/>
            <a:t>res (Resources) Folder: </a:t>
          </a:r>
          <a:r>
            <a:rPr lang="en-US"/>
            <a:t>This folder contains drawable, layout, mipmap, and values subfolders:</a:t>
          </a:r>
        </a:p>
      </dgm:t>
    </dgm:pt>
    <dgm:pt modelId="{CCE216F7-48F3-4807-9993-8684EC59C5B4}" type="parTrans" cxnId="{17FE7027-5044-4C92-B5C1-FEEDA943964A}">
      <dgm:prSet/>
      <dgm:spPr/>
      <dgm:t>
        <a:bodyPr/>
        <a:lstStyle/>
        <a:p>
          <a:endParaRPr lang="en-US"/>
        </a:p>
      </dgm:t>
    </dgm:pt>
    <dgm:pt modelId="{F34AEB13-1D13-4915-99DE-C9100B5E8DE2}" type="sibTrans" cxnId="{17FE7027-5044-4C92-B5C1-FEEDA943964A}">
      <dgm:prSet/>
      <dgm:spPr/>
      <dgm:t>
        <a:bodyPr/>
        <a:lstStyle/>
        <a:p>
          <a:endParaRPr lang="en-US"/>
        </a:p>
      </dgm:t>
    </dgm:pt>
    <dgm:pt modelId="{4FA8FA59-BD5A-40DC-BF7D-0BE07129381B}">
      <dgm:prSet/>
      <dgm:spPr/>
      <dgm:t>
        <a:bodyPr/>
        <a:lstStyle/>
        <a:p>
          <a:pPr>
            <a:lnSpc>
              <a:spcPct val="100000"/>
            </a:lnSpc>
          </a:pPr>
          <a:r>
            <a:rPr lang="en-US" b="1" dirty="0"/>
            <a:t>Drawable Folder: </a:t>
          </a:r>
          <a:r>
            <a:rPr lang="en-US" dirty="0"/>
            <a:t>Stores images and other drawable resources like shapes and colors.</a:t>
          </a:r>
        </a:p>
      </dgm:t>
    </dgm:pt>
    <dgm:pt modelId="{6AF92AEB-1970-4E48-818D-BB6E02B58D30}" type="parTrans" cxnId="{8BB73769-DBFF-4E5C-A84B-E6E6BC1E5952}">
      <dgm:prSet/>
      <dgm:spPr/>
      <dgm:t>
        <a:bodyPr/>
        <a:lstStyle/>
        <a:p>
          <a:endParaRPr lang="en-US"/>
        </a:p>
      </dgm:t>
    </dgm:pt>
    <dgm:pt modelId="{76DF4625-B068-4C99-8FB8-53A272B08180}" type="sibTrans" cxnId="{8BB73769-DBFF-4E5C-A84B-E6E6BC1E5952}">
      <dgm:prSet/>
      <dgm:spPr/>
      <dgm:t>
        <a:bodyPr/>
        <a:lstStyle/>
        <a:p>
          <a:endParaRPr lang="en-US"/>
        </a:p>
      </dgm:t>
    </dgm:pt>
    <dgm:pt modelId="{A1786A05-9146-4DB4-9AE9-8987484EC563}">
      <dgm:prSet/>
      <dgm:spPr/>
      <dgm:t>
        <a:bodyPr/>
        <a:lstStyle/>
        <a:p>
          <a:pPr>
            <a:lnSpc>
              <a:spcPct val="100000"/>
            </a:lnSpc>
          </a:pPr>
          <a:r>
            <a:rPr lang="en-US" b="1"/>
            <a:t>Layout Folder: </a:t>
          </a:r>
          <a:r>
            <a:rPr lang="en-US"/>
            <a:t>Contains XML files that define UI layouts for different activities or parts of the app.</a:t>
          </a:r>
        </a:p>
      </dgm:t>
    </dgm:pt>
    <dgm:pt modelId="{7A40A5E4-A5BE-4CC1-B983-2ED1EE0027C7}" type="parTrans" cxnId="{3EFBC467-3026-4979-96C8-A0AC3B1062CD}">
      <dgm:prSet/>
      <dgm:spPr/>
      <dgm:t>
        <a:bodyPr/>
        <a:lstStyle/>
        <a:p>
          <a:endParaRPr lang="en-US"/>
        </a:p>
      </dgm:t>
    </dgm:pt>
    <dgm:pt modelId="{6D066149-DE65-4A2F-B1B9-86F23613B615}" type="sibTrans" cxnId="{3EFBC467-3026-4979-96C8-A0AC3B1062CD}">
      <dgm:prSet/>
      <dgm:spPr/>
      <dgm:t>
        <a:bodyPr/>
        <a:lstStyle/>
        <a:p>
          <a:endParaRPr lang="en-US"/>
        </a:p>
      </dgm:t>
    </dgm:pt>
    <dgm:pt modelId="{5C300F28-B615-4939-A5E5-003CC3D92CD4}">
      <dgm:prSet/>
      <dgm:spPr/>
      <dgm:t>
        <a:bodyPr/>
        <a:lstStyle/>
        <a:p>
          <a:pPr>
            <a:lnSpc>
              <a:spcPct val="100000"/>
            </a:lnSpc>
          </a:pPr>
          <a:r>
            <a:rPr lang="en-US" b="1"/>
            <a:t>Mipmap Folder: </a:t>
          </a:r>
          <a:r>
            <a:rPr lang="en-US"/>
            <a:t>Used to store multiple versions of icons to support devices with different screen densities.</a:t>
          </a:r>
        </a:p>
      </dgm:t>
    </dgm:pt>
    <dgm:pt modelId="{10237638-2EE4-4A01-96BB-475FCD051903}" type="parTrans" cxnId="{AA4D5509-273C-4D1F-BD93-4F19FE7A0C4A}">
      <dgm:prSet/>
      <dgm:spPr/>
      <dgm:t>
        <a:bodyPr/>
        <a:lstStyle/>
        <a:p>
          <a:endParaRPr lang="en-US"/>
        </a:p>
      </dgm:t>
    </dgm:pt>
    <dgm:pt modelId="{ADACBF17-6788-48A9-B29F-CDDA4C8B5BCD}" type="sibTrans" cxnId="{AA4D5509-273C-4D1F-BD93-4F19FE7A0C4A}">
      <dgm:prSet/>
      <dgm:spPr/>
      <dgm:t>
        <a:bodyPr/>
        <a:lstStyle/>
        <a:p>
          <a:endParaRPr lang="en-US"/>
        </a:p>
      </dgm:t>
    </dgm:pt>
    <dgm:pt modelId="{B1F2D46D-9DEB-4434-8CE1-323C3C7C7E90}">
      <dgm:prSet/>
      <dgm:spPr/>
      <dgm:t>
        <a:bodyPr/>
        <a:lstStyle/>
        <a:p>
          <a:pPr>
            <a:lnSpc>
              <a:spcPct val="100000"/>
            </a:lnSpc>
          </a:pPr>
          <a:r>
            <a:rPr lang="en-US" b="1"/>
            <a:t>Values Folder: </a:t>
          </a:r>
          <a:r>
            <a:rPr lang="en-US"/>
            <a:t>Holds XML files that store simple values like strings, integers, colors etc.</a:t>
          </a:r>
        </a:p>
      </dgm:t>
    </dgm:pt>
    <dgm:pt modelId="{9A38FE1F-D8FB-44A0-B80E-25DD617CAFCA}" type="parTrans" cxnId="{52F526B8-5E36-47B1-AAAB-309F48B680C6}">
      <dgm:prSet/>
      <dgm:spPr/>
      <dgm:t>
        <a:bodyPr/>
        <a:lstStyle/>
        <a:p>
          <a:endParaRPr lang="en-US"/>
        </a:p>
      </dgm:t>
    </dgm:pt>
    <dgm:pt modelId="{4AA65D9E-4DC6-4419-8FC2-6F8722713D19}" type="sibTrans" cxnId="{52F526B8-5E36-47B1-AAAB-309F48B680C6}">
      <dgm:prSet/>
      <dgm:spPr/>
      <dgm:t>
        <a:bodyPr/>
        <a:lstStyle/>
        <a:p>
          <a:endParaRPr lang="en-US"/>
        </a:p>
      </dgm:t>
    </dgm:pt>
    <dgm:pt modelId="{813B52E4-2DD4-4E3E-AA86-93431266F634}">
      <dgm:prSet/>
      <dgm:spPr/>
      <dgm:t>
        <a:bodyPr/>
        <a:lstStyle/>
        <a:p>
          <a:pPr>
            <a:lnSpc>
              <a:spcPct val="100000"/>
            </a:lnSpc>
            <a:defRPr b="1"/>
          </a:pPr>
          <a:r>
            <a:rPr lang="en-US" b="1"/>
            <a:t>Gradle Scripts: </a:t>
          </a:r>
          <a:r>
            <a:rPr lang="en-US"/>
            <a:t>Contains build-related files including build.gradle which are used to configure build settings for your project.</a:t>
          </a:r>
        </a:p>
      </dgm:t>
    </dgm:pt>
    <dgm:pt modelId="{CA7B61C8-7E66-49C4-8E7D-2B288572CADE}" type="parTrans" cxnId="{B174364C-6C6E-4080-A193-86FE52F5D975}">
      <dgm:prSet/>
      <dgm:spPr/>
      <dgm:t>
        <a:bodyPr/>
        <a:lstStyle/>
        <a:p>
          <a:endParaRPr lang="en-US"/>
        </a:p>
      </dgm:t>
    </dgm:pt>
    <dgm:pt modelId="{D237C244-613D-43D9-AB85-8E9C20C9D4FB}" type="sibTrans" cxnId="{B174364C-6C6E-4080-A193-86FE52F5D975}">
      <dgm:prSet/>
      <dgm:spPr/>
      <dgm:t>
        <a:bodyPr/>
        <a:lstStyle/>
        <a:p>
          <a:endParaRPr lang="en-US"/>
        </a:p>
      </dgm:t>
    </dgm:pt>
    <dgm:pt modelId="{1430800D-4BA9-499A-BE8B-816CB234C5E2}" type="pres">
      <dgm:prSet presAssocID="{C24B66FC-14EE-41C3-8E9A-7A3063CDD0F3}" presName="root" presStyleCnt="0">
        <dgm:presLayoutVars>
          <dgm:dir/>
          <dgm:resizeHandles val="exact"/>
        </dgm:presLayoutVars>
      </dgm:prSet>
      <dgm:spPr/>
    </dgm:pt>
    <dgm:pt modelId="{D5FFC77D-2494-472A-8611-BA8209336A49}" type="pres">
      <dgm:prSet presAssocID="{06554D44-EBCD-4C2A-86BC-0B6F1CFBC240}" presName="compNode" presStyleCnt="0"/>
      <dgm:spPr/>
    </dgm:pt>
    <dgm:pt modelId="{06BE65A6-9F78-4A73-B6A6-CAC7A6E0BA72}" type="pres">
      <dgm:prSet presAssocID="{06554D44-EBCD-4C2A-86BC-0B6F1CFBC240}"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Open Folder"/>
        </a:ext>
      </dgm:extLst>
    </dgm:pt>
    <dgm:pt modelId="{1602B7AF-086E-4FCC-AA4E-A39A9282AAD1}" type="pres">
      <dgm:prSet presAssocID="{06554D44-EBCD-4C2A-86BC-0B6F1CFBC240}" presName="iconSpace" presStyleCnt="0"/>
      <dgm:spPr/>
    </dgm:pt>
    <dgm:pt modelId="{38211AB7-B48E-49DF-8650-8ECAA6FDA8F9}" type="pres">
      <dgm:prSet presAssocID="{06554D44-EBCD-4C2A-86BC-0B6F1CFBC240}" presName="parTx" presStyleLbl="revTx" presStyleIdx="0" presStyleCnt="8" custScaleX="122935">
        <dgm:presLayoutVars>
          <dgm:chMax val="0"/>
          <dgm:chPref val="0"/>
        </dgm:presLayoutVars>
      </dgm:prSet>
      <dgm:spPr/>
    </dgm:pt>
    <dgm:pt modelId="{4BD19EA4-95F2-4EEE-B00D-75504CFCA883}" type="pres">
      <dgm:prSet presAssocID="{06554D44-EBCD-4C2A-86BC-0B6F1CFBC240}" presName="txSpace" presStyleCnt="0"/>
      <dgm:spPr/>
    </dgm:pt>
    <dgm:pt modelId="{92435819-3284-4CE0-9012-7DBE1303AB49}" type="pres">
      <dgm:prSet presAssocID="{06554D44-EBCD-4C2A-86BC-0B6F1CFBC240}" presName="desTx" presStyleLbl="revTx" presStyleIdx="1" presStyleCnt="8">
        <dgm:presLayoutVars/>
      </dgm:prSet>
      <dgm:spPr/>
    </dgm:pt>
    <dgm:pt modelId="{4E299B6E-EE70-4D53-B44B-76F4BF778573}" type="pres">
      <dgm:prSet presAssocID="{F033CA60-F9FC-4690-984E-DA6CD244F1DD}" presName="sibTrans" presStyleCnt="0"/>
      <dgm:spPr/>
    </dgm:pt>
    <dgm:pt modelId="{ED3AAE82-923D-48DC-AFB0-24007B2AAC10}" type="pres">
      <dgm:prSet presAssocID="{25802491-AE40-4DDB-A77E-CA40A84C9D37}" presName="compNode" presStyleCnt="0"/>
      <dgm:spPr/>
    </dgm:pt>
    <dgm:pt modelId="{1439DA16-F8A6-401B-819C-8587ABA8A2A4}" type="pres">
      <dgm:prSet presAssocID="{25802491-AE40-4DDB-A77E-CA40A84C9D37}"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Programmer"/>
        </a:ext>
      </dgm:extLst>
    </dgm:pt>
    <dgm:pt modelId="{3C09156C-DD92-4326-87C1-C4BF514F95C4}" type="pres">
      <dgm:prSet presAssocID="{25802491-AE40-4DDB-A77E-CA40A84C9D37}" presName="iconSpace" presStyleCnt="0"/>
      <dgm:spPr/>
    </dgm:pt>
    <dgm:pt modelId="{6EA36119-16D0-45B4-8FC5-66F981C43FD4}" type="pres">
      <dgm:prSet presAssocID="{25802491-AE40-4DDB-A77E-CA40A84C9D37}" presName="parTx" presStyleLbl="revTx" presStyleIdx="2" presStyleCnt="8">
        <dgm:presLayoutVars>
          <dgm:chMax val="0"/>
          <dgm:chPref val="0"/>
        </dgm:presLayoutVars>
      </dgm:prSet>
      <dgm:spPr/>
    </dgm:pt>
    <dgm:pt modelId="{302A3573-5456-48BB-8835-A32DD0B3E28A}" type="pres">
      <dgm:prSet presAssocID="{25802491-AE40-4DDB-A77E-CA40A84C9D37}" presName="txSpace" presStyleCnt="0"/>
      <dgm:spPr/>
    </dgm:pt>
    <dgm:pt modelId="{C7AC3A95-B298-4E52-A6AF-31814B750B8B}" type="pres">
      <dgm:prSet presAssocID="{25802491-AE40-4DDB-A77E-CA40A84C9D37}" presName="desTx" presStyleLbl="revTx" presStyleIdx="3" presStyleCnt="8">
        <dgm:presLayoutVars/>
      </dgm:prSet>
      <dgm:spPr/>
    </dgm:pt>
    <dgm:pt modelId="{0CFD633C-2410-4F6C-8A7C-36A6E2ECDB55}" type="pres">
      <dgm:prSet presAssocID="{7CF9038A-EE54-4E73-8AEE-827C7F997F81}" presName="sibTrans" presStyleCnt="0"/>
      <dgm:spPr/>
    </dgm:pt>
    <dgm:pt modelId="{5985FEC7-DD83-440A-B59A-45A3593305F7}" type="pres">
      <dgm:prSet presAssocID="{F64EFFE5-7B8C-4D67-9836-2E99437FB945}" presName="compNode" presStyleCnt="0"/>
      <dgm:spPr/>
    </dgm:pt>
    <dgm:pt modelId="{265B1FC6-B277-4ED4-B4AA-27C3FD44A5BF}" type="pres">
      <dgm:prSet presAssocID="{F64EFFE5-7B8C-4D67-9836-2E99437FB945}"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Folder"/>
        </a:ext>
      </dgm:extLst>
    </dgm:pt>
    <dgm:pt modelId="{8B03BDF3-DFAC-4A16-AE3E-148742036771}" type="pres">
      <dgm:prSet presAssocID="{F64EFFE5-7B8C-4D67-9836-2E99437FB945}" presName="iconSpace" presStyleCnt="0"/>
      <dgm:spPr/>
    </dgm:pt>
    <dgm:pt modelId="{D83407B8-A983-4950-967F-2EFF7ECC59C1}" type="pres">
      <dgm:prSet presAssocID="{F64EFFE5-7B8C-4D67-9836-2E99437FB945}" presName="parTx" presStyleLbl="revTx" presStyleIdx="4" presStyleCnt="8">
        <dgm:presLayoutVars>
          <dgm:chMax val="0"/>
          <dgm:chPref val="0"/>
        </dgm:presLayoutVars>
      </dgm:prSet>
      <dgm:spPr/>
    </dgm:pt>
    <dgm:pt modelId="{F3F90753-FCDB-49B5-9E77-1401DCF9F70A}" type="pres">
      <dgm:prSet presAssocID="{F64EFFE5-7B8C-4D67-9836-2E99437FB945}" presName="txSpace" presStyleCnt="0"/>
      <dgm:spPr/>
    </dgm:pt>
    <dgm:pt modelId="{80D39CCD-5F95-4B53-A578-D94B0DED70B8}" type="pres">
      <dgm:prSet presAssocID="{F64EFFE5-7B8C-4D67-9836-2E99437FB945}" presName="desTx" presStyleLbl="revTx" presStyleIdx="5" presStyleCnt="8">
        <dgm:presLayoutVars/>
      </dgm:prSet>
      <dgm:spPr/>
    </dgm:pt>
    <dgm:pt modelId="{D98FEE7D-930F-4C0D-8651-A3AF30B556D5}" type="pres">
      <dgm:prSet presAssocID="{F34AEB13-1D13-4915-99DE-C9100B5E8DE2}" presName="sibTrans" presStyleCnt="0"/>
      <dgm:spPr/>
    </dgm:pt>
    <dgm:pt modelId="{6095F7EA-A720-42F1-BCAF-D9FC4413C177}" type="pres">
      <dgm:prSet presAssocID="{813B52E4-2DD4-4E3E-AA86-93431266F634}" presName="compNode" presStyleCnt="0"/>
      <dgm:spPr/>
    </dgm:pt>
    <dgm:pt modelId="{14D798C9-33E6-430F-A2F0-3A30983CC2E4}" type="pres">
      <dgm:prSet presAssocID="{813B52E4-2DD4-4E3E-AA86-93431266F634}"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Gears"/>
        </a:ext>
      </dgm:extLst>
    </dgm:pt>
    <dgm:pt modelId="{C49EE813-CA36-4AE2-A109-5AB4CC89391E}" type="pres">
      <dgm:prSet presAssocID="{813B52E4-2DD4-4E3E-AA86-93431266F634}" presName="iconSpace" presStyleCnt="0"/>
      <dgm:spPr/>
    </dgm:pt>
    <dgm:pt modelId="{266E1D82-AB91-40EA-B6F3-EDDEB34296E7}" type="pres">
      <dgm:prSet presAssocID="{813B52E4-2DD4-4E3E-AA86-93431266F634}" presName="parTx" presStyleLbl="revTx" presStyleIdx="6" presStyleCnt="8">
        <dgm:presLayoutVars>
          <dgm:chMax val="0"/>
          <dgm:chPref val="0"/>
        </dgm:presLayoutVars>
      </dgm:prSet>
      <dgm:spPr/>
    </dgm:pt>
    <dgm:pt modelId="{0F53F5EF-5E4A-4B91-9292-E99C002527E8}" type="pres">
      <dgm:prSet presAssocID="{813B52E4-2DD4-4E3E-AA86-93431266F634}" presName="txSpace" presStyleCnt="0"/>
      <dgm:spPr/>
    </dgm:pt>
    <dgm:pt modelId="{5CE0D046-1B88-497B-9FE6-1A78690A5192}" type="pres">
      <dgm:prSet presAssocID="{813B52E4-2DD4-4E3E-AA86-93431266F634}" presName="desTx" presStyleLbl="revTx" presStyleIdx="7" presStyleCnt="8">
        <dgm:presLayoutVars/>
      </dgm:prSet>
      <dgm:spPr/>
    </dgm:pt>
  </dgm:ptLst>
  <dgm:cxnLst>
    <dgm:cxn modelId="{AA4D5509-273C-4D1F-BD93-4F19FE7A0C4A}" srcId="{F64EFFE5-7B8C-4D67-9836-2E99437FB945}" destId="{5C300F28-B615-4939-A5E5-003CC3D92CD4}" srcOrd="2" destOrd="0" parTransId="{10237638-2EE4-4A01-96BB-475FCD051903}" sibTransId="{ADACBF17-6788-48A9-B29F-CDDA4C8B5BCD}"/>
    <dgm:cxn modelId="{B811CF0F-DA1F-472F-A023-F75C8EB3A2B7}" type="presOf" srcId="{F64EFFE5-7B8C-4D67-9836-2E99437FB945}" destId="{D83407B8-A983-4950-967F-2EFF7ECC59C1}" srcOrd="0" destOrd="0" presId="urn:microsoft.com/office/officeart/2018/2/layout/IconLabelDescriptionList"/>
    <dgm:cxn modelId="{786B5810-B93F-426A-AE23-73284F4AFB26}" srcId="{C24B66FC-14EE-41C3-8E9A-7A3063CDD0F3}" destId="{25802491-AE40-4DDB-A77E-CA40A84C9D37}" srcOrd="1" destOrd="0" parTransId="{10BA3F28-7A21-47BF-8937-52B98C638966}" sibTransId="{7CF9038A-EE54-4E73-8AEE-827C7F997F81}"/>
    <dgm:cxn modelId="{17FE7027-5044-4C92-B5C1-FEEDA943964A}" srcId="{C24B66FC-14EE-41C3-8E9A-7A3063CDD0F3}" destId="{F64EFFE5-7B8C-4D67-9836-2E99437FB945}" srcOrd="2" destOrd="0" parTransId="{CCE216F7-48F3-4807-9993-8684EC59C5B4}" sibTransId="{F34AEB13-1D13-4915-99DE-C9100B5E8DE2}"/>
    <dgm:cxn modelId="{EB5E7637-DC0C-4C95-A8D1-4BB125CFBB79}" type="presOf" srcId="{A1786A05-9146-4DB4-9AE9-8987484EC563}" destId="{80D39CCD-5F95-4B53-A578-D94B0DED70B8}" srcOrd="0" destOrd="1" presId="urn:microsoft.com/office/officeart/2018/2/layout/IconLabelDescriptionList"/>
    <dgm:cxn modelId="{3EFBC467-3026-4979-96C8-A0AC3B1062CD}" srcId="{F64EFFE5-7B8C-4D67-9836-2E99437FB945}" destId="{A1786A05-9146-4DB4-9AE9-8987484EC563}" srcOrd="1" destOrd="0" parTransId="{7A40A5E4-A5BE-4CC1-B983-2ED1EE0027C7}" sibTransId="{6D066149-DE65-4A2F-B1B9-86F23613B615}"/>
    <dgm:cxn modelId="{70508148-16E1-4846-A4F7-3F1595ED7451}" srcId="{C24B66FC-14EE-41C3-8E9A-7A3063CDD0F3}" destId="{06554D44-EBCD-4C2A-86BC-0B6F1CFBC240}" srcOrd="0" destOrd="0" parTransId="{702B8712-486C-4402-8C06-35EB4E25151D}" sibTransId="{F033CA60-F9FC-4690-984E-DA6CD244F1DD}"/>
    <dgm:cxn modelId="{8BB73769-DBFF-4E5C-A84B-E6E6BC1E5952}" srcId="{F64EFFE5-7B8C-4D67-9836-2E99437FB945}" destId="{4FA8FA59-BD5A-40DC-BF7D-0BE07129381B}" srcOrd="0" destOrd="0" parTransId="{6AF92AEB-1970-4E48-818D-BB6E02B58D30}" sibTransId="{76DF4625-B068-4C99-8FB8-53A272B08180}"/>
    <dgm:cxn modelId="{B174364C-6C6E-4080-A193-86FE52F5D975}" srcId="{C24B66FC-14EE-41C3-8E9A-7A3063CDD0F3}" destId="{813B52E4-2DD4-4E3E-AA86-93431266F634}" srcOrd="3" destOrd="0" parTransId="{CA7B61C8-7E66-49C4-8E7D-2B288572CADE}" sibTransId="{D237C244-613D-43D9-AB85-8E9C20C9D4FB}"/>
    <dgm:cxn modelId="{8115B892-1C79-4DFE-BD91-931D8D1AAE35}" type="presOf" srcId="{5C300F28-B615-4939-A5E5-003CC3D92CD4}" destId="{80D39CCD-5F95-4B53-A578-D94B0DED70B8}" srcOrd="0" destOrd="2" presId="urn:microsoft.com/office/officeart/2018/2/layout/IconLabelDescriptionList"/>
    <dgm:cxn modelId="{DB5333AD-489D-483F-9DE5-9B7CA20C5C7E}" type="presOf" srcId="{4FA8FA59-BD5A-40DC-BF7D-0BE07129381B}" destId="{80D39CCD-5F95-4B53-A578-D94B0DED70B8}" srcOrd="0" destOrd="0" presId="urn:microsoft.com/office/officeart/2018/2/layout/IconLabelDescriptionList"/>
    <dgm:cxn modelId="{52F526B8-5E36-47B1-AAAB-309F48B680C6}" srcId="{F64EFFE5-7B8C-4D67-9836-2E99437FB945}" destId="{B1F2D46D-9DEB-4434-8CE1-323C3C7C7E90}" srcOrd="3" destOrd="0" parTransId="{9A38FE1F-D8FB-44A0-B80E-25DD617CAFCA}" sibTransId="{4AA65D9E-4DC6-4419-8FC2-6F8722713D19}"/>
    <dgm:cxn modelId="{421943BA-BCFC-445B-8846-59920E586D34}" type="presOf" srcId="{C24B66FC-14EE-41C3-8E9A-7A3063CDD0F3}" destId="{1430800D-4BA9-499A-BE8B-816CB234C5E2}" srcOrd="0" destOrd="0" presId="urn:microsoft.com/office/officeart/2018/2/layout/IconLabelDescriptionList"/>
    <dgm:cxn modelId="{AD3DEAC2-37CE-4AFB-90AC-AD75C5A4EDCD}" type="presOf" srcId="{B1F2D46D-9DEB-4434-8CE1-323C3C7C7E90}" destId="{80D39CCD-5F95-4B53-A578-D94B0DED70B8}" srcOrd="0" destOrd="3" presId="urn:microsoft.com/office/officeart/2018/2/layout/IconLabelDescriptionList"/>
    <dgm:cxn modelId="{4CD904C3-16BF-4D55-851E-D43B9A8A6C2B}" type="presOf" srcId="{813B52E4-2DD4-4E3E-AA86-93431266F634}" destId="{266E1D82-AB91-40EA-B6F3-EDDEB34296E7}" srcOrd="0" destOrd="0" presId="urn:microsoft.com/office/officeart/2018/2/layout/IconLabelDescriptionList"/>
    <dgm:cxn modelId="{7B78A0E3-6560-4B02-82BB-C689B93E5560}" type="presOf" srcId="{25802491-AE40-4DDB-A77E-CA40A84C9D37}" destId="{6EA36119-16D0-45B4-8FC5-66F981C43FD4}" srcOrd="0" destOrd="0" presId="urn:microsoft.com/office/officeart/2018/2/layout/IconLabelDescriptionList"/>
    <dgm:cxn modelId="{FD49CBEB-F5F5-4991-9196-DC00CC9C65E4}" type="presOf" srcId="{06554D44-EBCD-4C2A-86BC-0B6F1CFBC240}" destId="{38211AB7-B48E-49DF-8650-8ECAA6FDA8F9}" srcOrd="0" destOrd="0" presId="urn:microsoft.com/office/officeart/2018/2/layout/IconLabelDescriptionList"/>
    <dgm:cxn modelId="{893DD0FC-6EA8-4320-9308-7942CB347D57}" type="presParOf" srcId="{1430800D-4BA9-499A-BE8B-816CB234C5E2}" destId="{D5FFC77D-2494-472A-8611-BA8209336A49}" srcOrd="0" destOrd="0" presId="urn:microsoft.com/office/officeart/2018/2/layout/IconLabelDescriptionList"/>
    <dgm:cxn modelId="{22077BF7-66F1-405F-B089-E8A8D185DA6F}" type="presParOf" srcId="{D5FFC77D-2494-472A-8611-BA8209336A49}" destId="{06BE65A6-9F78-4A73-B6A6-CAC7A6E0BA72}" srcOrd="0" destOrd="0" presId="urn:microsoft.com/office/officeart/2018/2/layout/IconLabelDescriptionList"/>
    <dgm:cxn modelId="{52690F37-D35C-4506-96D8-49D25F5DA14C}" type="presParOf" srcId="{D5FFC77D-2494-472A-8611-BA8209336A49}" destId="{1602B7AF-086E-4FCC-AA4E-A39A9282AAD1}" srcOrd="1" destOrd="0" presId="urn:microsoft.com/office/officeart/2018/2/layout/IconLabelDescriptionList"/>
    <dgm:cxn modelId="{8D5994CB-A51C-4563-88E0-0601582BF5ED}" type="presParOf" srcId="{D5FFC77D-2494-472A-8611-BA8209336A49}" destId="{38211AB7-B48E-49DF-8650-8ECAA6FDA8F9}" srcOrd="2" destOrd="0" presId="urn:microsoft.com/office/officeart/2018/2/layout/IconLabelDescriptionList"/>
    <dgm:cxn modelId="{65410027-2C3E-43FA-8206-2E43D4ACA19F}" type="presParOf" srcId="{D5FFC77D-2494-472A-8611-BA8209336A49}" destId="{4BD19EA4-95F2-4EEE-B00D-75504CFCA883}" srcOrd="3" destOrd="0" presId="urn:microsoft.com/office/officeart/2018/2/layout/IconLabelDescriptionList"/>
    <dgm:cxn modelId="{A253FDB0-5816-467B-B8E0-72E68B24045A}" type="presParOf" srcId="{D5FFC77D-2494-472A-8611-BA8209336A49}" destId="{92435819-3284-4CE0-9012-7DBE1303AB49}" srcOrd="4" destOrd="0" presId="urn:microsoft.com/office/officeart/2018/2/layout/IconLabelDescriptionList"/>
    <dgm:cxn modelId="{F94EFB22-A6FE-46CB-A2F9-160498767CF8}" type="presParOf" srcId="{1430800D-4BA9-499A-BE8B-816CB234C5E2}" destId="{4E299B6E-EE70-4D53-B44B-76F4BF778573}" srcOrd="1" destOrd="0" presId="urn:microsoft.com/office/officeart/2018/2/layout/IconLabelDescriptionList"/>
    <dgm:cxn modelId="{C4C6F38F-0900-45B4-89E5-E105CDBA64A2}" type="presParOf" srcId="{1430800D-4BA9-499A-BE8B-816CB234C5E2}" destId="{ED3AAE82-923D-48DC-AFB0-24007B2AAC10}" srcOrd="2" destOrd="0" presId="urn:microsoft.com/office/officeart/2018/2/layout/IconLabelDescriptionList"/>
    <dgm:cxn modelId="{7E2C1454-2D06-4577-84A1-F921D9E48A9D}" type="presParOf" srcId="{ED3AAE82-923D-48DC-AFB0-24007B2AAC10}" destId="{1439DA16-F8A6-401B-819C-8587ABA8A2A4}" srcOrd="0" destOrd="0" presId="urn:microsoft.com/office/officeart/2018/2/layout/IconLabelDescriptionList"/>
    <dgm:cxn modelId="{A9A1038A-AF93-4696-AA23-1D5446C1FCD6}" type="presParOf" srcId="{ED3AAE82-923D-48DC-AFB0-24007B2AAC10}" destId="{3C09156C-DD92-4326-87C1-C4BF514F95C4}" srcOrd="1" destOrd="0" presId="urn:microsoft.com/office/officeart/2018/2/layout/IconLabelDescriptionList"/>
    <dgm:cxn modelId="{AFF7C28A-A9F1-495B-A33C-247CEB75C957}" type="presParOf" srcId="{ED3AAE82-923D-48DC-AFB0-24007B2AAC10}" destId="{6EA36119-16D0-45B4-8FC5-66F981C43FD4}" srcOrd="2" destOrd="0" presId="urn:microsoft.com/office/officeart/2018/2/layout/IconLabelDescriptionList"/>
    <dgm:cxn modelId="{5C20B118-7B2F-4B2B-944C-B7FC8E8E3752}" type="presParOf" srcId="{ED3AAE82-923D-48DC-AFB0-24007B2AAC10}" destId="{302A3573-5456-48BB-8835-A32DD0B3E28A}" srcOrd="3" destOrd="0" presId="urn:microsoft.com/office/officeart/2018/2/layout/IconLabelDescriptionList"/>
    <dgm:cxn modelId="{AA99D0A9-896D-49F8-8346-28F9392308DF}" type="presParOf" srcId="{ED3AAE82-923D-48DC-AFB0-24007B2AAC10}" destId="{C7AC3A95-B298-4E52-A6AF-31814B750B8B}" srcOrd="4" destOrd="0" presId="urn:microsoft.com/office/officeart/2018/2/layout/IconLabelDescriptionList"/>
    <dgm:cxn modelId="{E7303650-3AB3-467E-A62F-00766347DF73}" type="presParOf" srcId="{1430800D-4BA9-499A-BE8B-816CB234C5E2}" destId="{0CFD633C-2410-4F6C-8A7C-36A6E2ECDB55}" srcOrd="3" destOrd="0" presId="urn:microsoft.com/office/officeart/2018/2/layout/IconLabelDescriptionList"/>
    <dgm:cxn modelId="{3C1C2339-A37C-400F-A40D-1BFA16017B2A}" type="presParOf" srcId="{1430800D-4BA9-499A-BE8B-816CB234C5E2}" destId="{5985FEC7-DD83-440A-B59A-45A3593305F7}" srcOrd="4" destOrd="0" presId="urn:microsoft.com/office/officeart/2018/2/layout/IconLabelDescriptionList"/>
    <dgm:cxn modelId="{4F53A86C-79ED-4970-B0E0-30F2829EC80F}" type="presParOf" srcId="{5985FEC7-DD83-440A-B59A-45A3593305F7}" destId="{265B1FC6-B277-4ED4-B4AA-27C3FD44A5BF}" srcOrd="0" destOrd="0" presId="urn:microsoft.com/office/officeart/2018/2/layout/IconLabelDescriptionList"/>
    <dgm:cxn modelId="{EFCE76D3-F0B1-41C1-B355-F9C7CD255340}" type="presParOf" srcId="{5985FEC7-DD83-440A-B59A-45A3593305F7}" destId="{8B03BDF3-DFAC-4A16-AE3E-148742036771}" srcOrd="1" destOrd="0" presId="urn:microsoft.com/office/officeart/2018/2/layout/IconLabelDescriptionList"/>
    <dgm:cxn modelId="{522A9AD1-DD50-42BD-A514-CD75A7957288}" type="presParOf" srcId="{5985FEC7-DD83-440A-B59A-45A3593305F7}" destId="{D83407B8-A983-4950-967F-2EFF7ECC59C1}" srcOrd="2" destOrd="0" presId="urn:microsoft.com/office/officeart/2018/2/layout/IconLabelDescriptionList"/>
    <dgm:cxn modelId="{E2F7F06F-14F5-40CD-9134-8EA48B464523}" type="presParOf" srcId="{5985FEC7-DD83-440A-B59A-45A3593305F7}" destId="{F3F90753-FCDB-49B5-9E77-1401DCF9F70A}" srcOrd="3" destOrd="0" presId="urn:microsoft.com/office/officeart/2018/2/layout/IconLabelDescriptionList"/>
    <dgm:cxn modelId="{F437D28B-B0B8-4D4B-99BD-AF8ACA6CC631}" type="presParOf" srcId="{5985FEC7-DD83-440A-B59A-45A3593305F7}" destId="{80D39CCD-5F95-4B53-A578-D94B0DED70B8}" srcOrd="4" destOrd="0" presId="urn:microsoft.com/office/officeart/2018/2/layout/IconLabelDescriptionList"/>
    <dgm:cxn modelId="{258F1A40-4707-48F6-9BD1-2FC78FD7B08C}" type="presParOf" srcId="{1430800D-4BA9-499A-BE8B-816CB234C5E2}" destId="{D98FEE7D-930F-4C0D-8651-A3AF30B556D5}" srcOrd="5" destOrd="0" presId="urn:microsoft.com/office/officeart/2018/2/layout/IconLabelDescriptionList"/>
    <dgm:cxn modelId="{53CF2CC2-D4A8-4A03-B0B3-9E7EEC2E5B71}" type="presParOf" srcId="{1430800D-4BA9-499A-BE8B-816CB234C5E2}" destId="{6095F7EA-A720-42F1-BCAF-D9FC4413C177}" srcOrd="6" destOrd="0" presId="urn:microsoft.com/office/officeart/2018/2/layout/IconLabelDescriptionList"/>
    <dgm:cxn modelId="{4D038226-F004-4846-81EC-15424544F52F}" type="presParOf" srcId="{6095F7EA-A720-42F1-BCAF-D9FC4413C177}" destId="{14D798C9-33E6-430F-A2F0-3A30983CC2E4}" srcOrd="0" destOrd="0" presId="urn:microsoft.com/office/officeart/2018/2/layout/IconLabelDescriptionList"/>
    <dgm:cxn modelId="{E4A9F147-997A-4B9D-9992-3F9A820C6EE1}" type="presParOf" srcId="{6095F7EA-A720-42F1-BCAF-D9FC4413C177}" destId="{C49EE813-CA36-4AE2-A109-5AB4CC89391E}" srcOrd="1" destOrd="0" presId="urn:microsoft.com/office/officeart/2018/2/layout/IconLabelDescriptionList"/>
    <dgm:cxn modelId="{D3B720A4-82F6-4914-9B40-02CADC0BE3EC}" type="presParOf" srcId="{6095F7EA-A720-42F1-BCAF-D9FC4413C177}" destId="{266E1D82-AB91-40EA-B6F3-EDDEB34296E7}" srcOrd="2" destOrd="0" presId="urn:microsoft.com/office/officeart/2018/2/layout/IconLabelDescriptionList"/>
    <dgm:cxn modelId="{122A169A-33B6-454C-9344-E2EEE3795252}" type="presParOf" srcId="{6095F7EA-A720-42F1-BCAF-D9FC4413C177}" destId="{0F53F5EF-5E4A-4B91-9292-E99C002527E8}" srcOrd="3" destOrd="0" presId="urn:microsoft.com/office/officeart/2018/2/layout/IconLabelDescriptionList"/>
    <dgm:cxn modelId="{A2E17AC0-C881-4A34-B2F8-9282595C7C62}" type="presParOf" srcId="{6095F7EA-A720-42F1-BCAF-D9FC4413C177}" destId="{5CE0D046-1B88-497B-9FE6-1A78690A5192}" srcOrd="4" destOrd="0" presId="urn:microsoft.com/office/officeart/2018/2/layout/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BE65A6-9F78-4A73-B6A6-CAC7A6E0BA72}">
      <dsp:nvSpPr>
        <dsp:cNvPr id="0" name=""/>
        <dsp:cNvSpPr/>
      </dsp:nvSpPr>
      <dsp:spPr>
        <a:xfrm>
          <a:off x="250083" y="232784"/>
          <a:ext cx="730945" cy="73094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8211AB7-B48E-49DF-8650-8ECAA6FDA8F9}">
      <dsp:nvSpPr>
        <dsp:cNvPr id="0" name=""/>
        <dsp:cNvSpPr/>
      </dsp:nvSpPr>
      <dsp:spPr>
        <a:xfrm>
          <a:off x="10594" y="1185900"/>
          <a:ext cx="2567393" cy="14767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US" sz="1400" b="1" kern="1200" dirty="0"/>
            <a:t>Manifests Folder: </a:t>
          </a:r>
          <a:r>
            <a:rPr lang="en-US" sz="1400" kern="1200" dirty="0"/>
            <a:t>Contains the AndroidManifest.xml file that includes information about the app, such as permissions, activities, services, etc.</a:t>
          </a:r>
        </a:p>
      </dsp:txBody>
      <dsp:txXfrm>
        <a:off x="10594" y="1185900"/>
        <a:ext cx="2567393" cy="1476791"/>
      </dsp:txXfrm>
    </dsp:sp>
    <dsp:sp modelId="{92435819-3284-4CE0-9012-7DBE1303AB49}">
      <dsp:nvSpPr>
        <dsp:cNvPr id="0" name=""/>
        <dsp:cNvSpPr/>
      </dsp:nvSpPr>
      <dsp:spPr>
        <a:xfrm>
          <a:off x="250083" y="2766026"/>
          <a:ext cx="2088415" cy="2633499"/>
        </a:xfrm>
        <a:prstGeom prst="rect">
          <a:avLst/>
        </a:prstGeom>
        <a:noFill/>
        <a:ln>
          <a:noFill/>
        </a:ln>
        <a:effectLst/>
      </dsp:spPr>
      <dsp:style>
        <a:lnRef idx="0">
          <a:scrgbClr r="0" g="0" b="0"/>
        </a:lnRef>
        <a:fillRef idx="0">
          <a:scrgbClr r="0" g="0" b="0"/>
        </a:fillRef>
        <a:effectRef idx="0">
          <a:scrgbClr r="0" g="0" b="0"/>
        </a:effectRef>
        <a:fontRef idx="minor"/>
      </dsp:style>
    </dsp:sp>
    <dsp:sp modelId="{1439DA16-F8A6-401B-819C-8587ABA8A2A4}">
      <dsp:nvSpPr>
        <dsp:cNvPr id="0" name=""/>
        <dsp:cNvSpPr/>
      </dsp:nvSpPr>
      <dsp:spPr>
        <a:xfrm>
          <a:off x="2943460" y="232784"/>
          <a:ext cx="730945" cy="73094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EA36119-16D0-45B4-8FC5-66F981C43FD4}">
      <dsp:nvSpPr>
        <dsp:cNvPr id="0" name=""/>
        <dsp:cNvSpPr/>
      </dsp:nvSpPr>
      <dsp:spPr>
        <a:xfrm>
          <a:off x="2943460" y="1185900"/>
          <a:ext cx="2088415" cy="14767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US" sz="1400" b="1" kern="1200"/>
            <a:t>Java Folder: </a:t>
          </a:r>
          <a:r>
            <a:rPr lang="en-US" sz="1400" kern="1200"/>
            <a:t>Holds Java source code files where the main programming is done for the application.</a:t>
          </a:r>
        </a:p>
      </dsp:txBody>
      <dsp:txXfrm>
        <a:off x="2943460" y="1185900"/>
        <a:ext cx="2088415" cy="1476791"/>
      </dsp:txXfrm>
    </dsp:sp>
    <dsp:sp modelId="{C7AC3A95-B298-4E52-A6AF-31814B750B8B}">
      <dsp:nvSpPr>
        <dsp:cNvPr id="0" name=""/>
        <dsp:cNvSpPr/>
      </dsp:nvSpPr>
      <dsp:spPr>
        <a:xfrm>
          <a:off x="2943460" y="2766026"/>
          <a:ext cx="2088415" cy="2633499"/>
        </a:xfrm>
        <a:prstGeom prst="rect">
          <a:avLst/>
        </a:prstGeom>
        <a:noFill/>
        <a:ln>
          <a:noFill/>
        </a:ln>
        <a:effectLst/>
      </dsp:spPr>
      <dsp:style>
        <a:lnRef idx="0">
          <a:scrgbClr r="0" g="0" b="0"/>
        </a:lnRef>
        <a:fillRef idx="0">
          <a:scrgbClr r="0" g="0" b="0"/>
        </a:fillRef>
        <a:effectRef idx="0">
          <a:scrgbClr r="0" g="0" b="0"/>
        </a:effectRef>
        <a:fontRef idx="minor"/>
      </dsp:style>
    </dsp:sp>
    <dsp:sp modelId="{265B1FC6-B277-4ED4-B4AA-27C3FD44A5BF}">
      <dsp:nvSpPr>
        <dsp:cNvPr id="0" name=""/>
        <dsp:cNvSpPr/>
      </dsp:nvSpPr>
      <dsp:spPr>
        <a:xfrm>
          <a:off x="5397347" y="232784"/>
          <a:ext cx="730945" cy="73094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83407B8-A983-4950-967F-2EFF7ECC59C1}">
      <dsp:nvSpPr>
        <dsp:cNvPr id="0" name=""/>
        <dsp:cNvSpPr/>
      </dsp:nvSpPr>
      <dsp:spPr>
        <a:xfrm>
          <a:off x="5397347" y="1185900"/>
          <a:ext cx="2088415" cy="14767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US" sz="1400" b="1" kern="1200"/>
            <a:t>res (Resources) Folder: </a:t>
          </a:r>
          <a:r>
            <a:rPr lang="en-US" sz="1400" kern="1200"/>
            <a:t>This folder contains drawable, layout, mipmap, and values subfolders:</a:t>
          </a:r>
        </a:p>
      </dsp:txBody>
      <dsp:txXfrm>
        <a:off x="5397347" y="1185900"/>
        <a:ext cx="2088415" cy="1476791"/>
      </dsp:txXfrm>
    </dsp:sp>
    <dsp:sp modelId="{80D39CCD-5F95-4B53-A578-D94B0DED70B8}">
      <dsp:nvSpPr>
        <dsp:cNvPr id="0" name=""/>
        <dsp:cNvSpPr/>
      </dsp:nvSpPr>
      <dsp:spPr>
        <a:xfrm>
          <a:off x="5397347" y="2766026"/>
          <a:ext cx="2088415" cy="26334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100000"/>
            </a:lnSpc>
            <a:spcBef>
              <a:spcPct val="0"/>
            </a:spcBef>
            <a:spcAft>
              <a:spcPct val="35000"/>
            </a:spcAft>
            <a:buNone/>
          </a:pPr>
          <a:r>
            <a:rPr lang="en-US" sz="1100" b="1" kern="1200" dirty="0"/>
            <a:t>Drawable Folder: </a:t>
          </a:r>
          <a:r>
            <a:rPr lang="en-US" sz="1100" kern="1200" dirty="0"/>
            <a:t>Stores images and other drawable resources like shapes and colors.</a:t>
          </a:r>
        </a:p>
        <a:p>
          <a:pPr marL="0" lvl="0" indent="0" algn="l" defTabSz="488950">
            <a:lnSpc>
              <a:spcPct val="100000"/>
            </a:lnSpc>
            <a:spcBef>
              <a:spcPct val="0"/>
            </a:spcBef>
            <a:spcAft>
              <a:spcPct val="35000"/>
            </a:spcAft>
            <a:buNone/>
          </a:pPr>
          <a:r>
            <a:rPr lang="en-US" sz="1100" b="1" kern="1200"/>
            <a:t>Layout Folder: </a:t>
          </a:r>
          <a:r>
            <a:rPr lang="en-US" sz="1100" kern="1200"/>
            <a:t>Contains XML files that define UI layouts for different activities or parts of the app.</a:t>
          </a:r>
        </a:p>
        <a:p>
          <a:pPr marL="0" lvl="0" indent="0" algn="l" defTabSz="488950">
            <a:lnSpc>
              <a:spcPct val="100000"/>
            </a:lnSpc>
            <a:spcBef>
              <a:spcPct val="0"/>
            </a:spcBef>
            <a:spcAft>
              <a:spcPct val="35000"/>
            </a:spcAft>
            <a:buNone/>
          </a:pPr>
          <a:r>
            <a:rPr lang="en-US" sz="1100" b="1" kern="1200"/>
            <a:t>Mipmap Folder: </a:t>
          </a:r>
          <a:r>
            <a:rPr lang="en-US" sz="1100" kern="1200"/>
            <a:t>Used to store multiple versions of icons to support devices with different screen densities.</a:t>
          </a:r>
        </a:p>
        <a:p>
          <a:pPr marL="0" lvl="0" indent="0" algn="l" defTabSz="488950">
            <a:lnSpc>
              <a:spcPct val="100000"/>
            </a:lnSpc>
            <a:spcBef>
              <a:spcPct val="0"/>
            </a:spcBef>
            <a:spcAft>
              <a:spcPct val="35000"/>
            </a:spcAft>
            <a:buNone/>
          </a:pPr>
          <a:r>
            <a:rPr lang="en-US" sz="1100" b="1" kern="1200"/>
            <a:t>Values Folder: </a:t>
          </a:r>
          <a:r>
            <a:rPr lang="en-US" sz="1100" kern="1200"/>
            <a:t>Holds XML files that store simple values like strings, integers, colors etc.</a:t>
          </a:r>
        </a:p>
      </dsp:txBody>
      <dsp:txXfrm>
        <a:off x="5397347" y="2766026"/>
        <a:ext cx="2088415" cy="2633499"/>
      </dsp:txXfrm>
    </dsp:sp>
    <dsp:sp modelId="{14D798C9-33E6-430F-A2F0-3A30983CC2E4}">
      <dsp:nvSpPr>
        <dsp:cNvPr id="0" name=""/>
        <dsp:cNvSpPr/>
      </dsp:nvSpPr>
      <dsp:spPr>
        <a:xfrm>
          <a:off x="7851235" y="232784"/>
          <a:ext cx="730945" cy="73094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66E1D82-AB91-40EA-B6F3-EDDEB34296E7}">
      <dsp:nvSpPr>
        <dsp:cNvPr id="0" name=""/>
        <dsp:cNvSpPr/>
      </dsp:nvSpPr>
      <dsp:spPr>
        <a:xfrm>
          <a:off x="7851235" y="1185900"/>
          <a:ext cx="2088415" cy="14767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US" sz="1400" b="1" kern="1200"/>
            <a:t>Gradle Scripts: </a:t>
          </a:r>
          <a:r>
            <a:rPr lang="en-US" sz="1400" kern="1200"/>
            <a:t>Contains build-related files including build.gradle which are used to configure build settings for your project.</a:t>
          </a:r>
        </a:p>
      </dsp:txBody>
      <dsp:txXfrm>
        <a:off x="7851235" y="1185900"/>
        <a:ext cx="2088415" cy="1476791"/>
      </dsp:txXfrm>
    </dsp:sp>
    <dsp:sp modelId="{5CE0D046-1B88-497B-9FE6-1A78690A5192}">
      <dsp:nvSpPr>
        <dsp:cNvPr id="0" name=""/>
        <dsp:cNvSpPr/>
      </dsp:nvSpPr>
      <dsp:spPr>
        <a:xfrm>
          <a:off x="7851235" y="2766026"/>
          <a:ext cx="2088415" cy="2633499"/>
        </a:xfrm>
        <a:prstGeom prst="rect">
          <a:avLst/>
        </a:prstGeom>
        <a:noFill/>
        <a:ln>
          <a:noFill/>
        </a:ln>
        <a:effectLst/>
      </dsp:spPr>
      <dsp:style>
        <a:lnRef idx="0">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en-US"/>
              <a:t>Click to edit Master title style</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0F97A67-5CD3-4F2B-96DE-EF0C3108EC20}" type="datetimeFigureOut">
              <a:rPr lang="en-US" smtClean="0"/>
              <a:t>2/16/2024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F24514F1-FA9D-4C83-BCE3-580897769E12}" type="slidenum">
              <a:rPr lang="en-US" smtClean="0"/>
              <a:t>‹#›</a:t>
            </a:fld>
            <a:endParaRPr lang="en-US" dirty="0"/>
          </a:p>
        </p:txBody>
      </p:sp>
    </p:spTree>
    <p:extLst>
      <p:ext uri="{BB962C8B-B14F-4D97-AF65-F5344CB8AC3E}">
        <p14:creationId xmlns:p14="http://schemas.microsoft.com/office/powerpoint/2010/main" val="32390000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0F97A67-5CD3-4F2B-96DE-EF0C3108EC20}" type="datetimeFigureOut">
              <a:rPr lang="en-US" smtClean="0"/>
              <a:t>2/16/2024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24514F1-FA9D-4C83-BCE3-580897769E12}" type="slidenum">
              <a:rPr lang="en-US" smtClean="0"/>
              <a:t>‹#›</a:t>
            </a:fld>
            <a:endParaRPr lang="en-US" dirty="0"/>
          </a:p>
        </p:txBody>
      </p:sp>
    </p:spTree>
    <p:extLst>
      <p:ext uri="{BB962C8B-B14F-4D97-AF65-F5344CB8AC3E}">
        <p14:creationId xmlns:p14="http://schemas.microsoft.com/office/powerpoint/2010/main" val="32148742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0F97A67-5CD3-4F2B-96DE-EF0C3108EC20}" type="datetimeFigureOut">
              <a:rPr lang="en-US" smtClean="0"/>
              <a:t>2/16/2024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24514F1-FA9D-4C83-BCE3-580897769E12}" type="slidenum">
              <a:rPr lang="en-US" smtClean="0"/>
              <a:t>‹#›</a:t>
            </a:fld>
            <a:endParaRPr lang="en-US" dirty="0"/>
          </a:p>
        </p:txBody>
      </p:sp>
    </p:spTree>
    <p:extLst>
      <p:ext uri="{BB962C8B-B14F-4D97-AF65-F5344CB8AC3E}">
        <p14:creationId xmlns:p14="http://schemas.microsoft.com/office/powerpoint/2010/main" val="18547949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0F97A67-5CD3-4F2B-96DE-EF0C3108EC20}" type="datetimeFigureOut">
              <a:rPr lang="en-US" smtClean="0"/>
              <a:t>2/16/2024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24514F1-FA9D-4C83-BCE3-580897769E12}" type="slidenum">
              <a:rPr lang="en-US" smtClean="0"/>
              <a:t>‹#›</a:t>
            </a:fld>
            <a:endParaRPr lang="en-US" dirty="0"/>
          </a:p>
        </p:txBody>
      </p:sp>
    </p:spTree>
    <p:extLst>
      <p:ext uri="{BB962C8B-B14F-4D97-AF65-F5344CB8AC3E}">
        <p14:creationId xmlns:p14="http://schemas.microsoft.com/office/powerpoint/2010/main" val="121400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n-US"/>
              <a:t>Click to edit Master title style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593667" y="6272784"/>
            <a:ext cx="2644309" cy="365125"/>
          </a:xfrm>
        </p:spPr>
        <p:txBody>
          <a:bodyPr/>
          <a:lstStyle/>
          <a:p>
            <a:fld id="{90F97A67-5CD3-4F2B-96DE-EF0C3108EC20}" type="datetimeFigureOut">
              <a:rPr lang="en-US" smtClean="0"/>
              <a:t>2/16/2024</a:t>
            </a:fld>
            <a:endParaRPr lang="en-US" dirty="0"/>
          </a:p>
        </p:txBody>
      </p:sp>
      <p:sp>
        <p:nvSpPr>
          <p:cNvPr id="5" name="Footer Placeholder 4"/>
          <p:cNvSpPr>
            <a:spLocks noGrp="1"/>
          </p:cNvSpPr>
          <p:nvPr>
            <p:ph type="ftr" sz="quarter" idx="11"/>
          </p:nvPr>
        </p:nvSpPr>
        <p:spPr>
          <a:xfrm>
            <a:off x="2182708" y="6272784"/>
            <a:ext cx="6327648" cy="365125"/>
          </a:xfrm>
        </p:spPr>
        <p:txBody>
          <a:bodyPr/>
          <a:lstStyle/>
          <a:p>
            <a:endParaRPr lang="en-US" dirty="0"/>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F24514F1-FA9D-4C83-BCE3-580897769E12}" type="slidenum">
              <a:rPr lang="en-US" smtClean="0"/>
              <a:t>‹#›</a:t>
            </a:fld>
            <a:endParaRPr lang="en-US" dirty="0"/>
          </a:p>
        </p:txBody>
      </p:sp>
    </p:spTree>
    <p:extLst>
      <p:ext uri="{BB962C8B-B14F-4D97-AF65-F5344CB8AC3E}">
        <p14:creationId xmlns:p14="http://schemas.microsoft.com/office/powerpoint/2010/main" val="15648483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0F97A67-5CD3-4F2B-96DE-EF0C3108EC20}" type="datetimeFigureOut">
              <a:rPr lang="en-US" smtClean="0"/>
              <a:t>2/16/2024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F24514F1-FA9D-4C83-BCE3-580897769E12}" type="slidenum">
              <a:rPr lang="en-US" smtClean="0"/>
              <a:t>‹#›</a:t>
            </a:fld>
            <a:endParaRPr lang="en-US" dirty="0"/>
          </a:p>
        </p:txBody>
      </p:sp>
    </p:spTree>
    <p:extLst>
      <p:ext uri="{BB962C8B-B14F-4D97-AF65-F5344CB8AC3E}">
        <p14:creationId xmlns:p14="http://schemas.microsoft.com/office/powerpoint/2010/main" val="1821558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0F97A67-5CD3-4F2B-96DE-EF0C3108EC20}" type="datetimeFigureOut">
              <a:rPr lang="en-US" smtClean="0"/>
              <a:t>2/16/2024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F24514F1-FA9D-4C83-BCE3-580897769E12}" type="slidenum">
              <a:rPr lang="en-US" smtClean="0"/>
              <a:t>‹#›</a:t>
            </a:fld>
            <a:endParaRPr lang="en-US" dirty="0"/>
          </a:p>
        </p:txBody>
      </p:sp>
    </p:spTree>
    <p:extLst>
      <p:ext uri="{BB962C8B-B14F-4D97-AF65-F5344CB8AC3E}">
        <p14:creationId xmlns:p14="http://schemas.microsoft.com/office/powerpoint/2010/main" val="23019710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0F97A67-5CD3-4F2B-96DE-EF0C3108EC20}" type="datetimeFigureOut">
              <a:rPr lang="en-US" smtClean="0"/>
              <a:t>2/16/2024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F24514F1-FA9D-4C83-BCE3-580897769E12}" type="slidenum">
              <a:rPr lang="en-US" smtClean="0"/>
              <a:t>‹#›</a:t>
            </a:fld>
            <a:endParaRPr lang="en-US" dirty="0"/>
          </a:p>
        </p:txBody>
      </p:sp>
    </p:spTree>
    <p:extLst>
      <p:ext uri="{BB962C8B-B14F-4D97-AF65-F5344CB8AC3E}">
        <p14:creationId xmlns:p14="http://schemas.microsoft.com/office/powerpoint/2010/main" val="20813850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0F97A67-5CD3-4F2B-96DE-EF0C3108EC20}" type="datetimeFigureOut">
              <a:rPr lang="en-US" smtClean="0"/>
              <a:t>2/16/2024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F24514F1-FA9D-4C83-BCE3-580897769E12}" type="slidenum">
              <a:rPr lang="en-US" smtClean="0"/>
              <a:t>‹#›</a:t>
            </a:fld>
            <a:endParaRPr lang="en-US" dirty="0"/>
          </a:p>
        </p:txBody>
      </p:sp>
    </p:spTree>
    <p:extLst>
      <p:ext uri="{BB962C8B-B14F-4D97-AF65-F5344CB8AC3E}">
        <p14:creationId xmlns:p14="http://schemas.microsoft.com/office/powerpoint/2010/main" val="37412373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0F97A67-5CD3-4F2B-96DE-EF0C3108EC20}" type="datetimeFigureOut">
              <a:rPr lang="en-US" smtClean="0"/>
              <a:t>2/16/2024</a:t>
            </a:fld>
            <a:endParaRPr lang="en-US" dirty="0"/>
          </a:p>
        </p:txBody>
      </p:sp>
      <p:sp>
        <p:nvSpPr>
          <p:cNvPr id="6" name="Footer Placeholder 5"/>
          <p:cNvSpPr>
            <a:spLocks noGrp="1"/>
          </p:cNvSpPr>
          <p:nvPr>
            <p:ph type="ftr" sz="quarter" idx="11"/>
          </p:nvPr>
        </p:nvSpPr>
        <p:spPr/>
        <p:txBody>
          <a:bodyPr/>
          <a:lstStyle/>
          <a:p>
            <a:endParaRPr lang="en-US" dirty="0"/>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F24514F1-FA9D-4C83-BCE3-580897769E12}" type="slidenum">
              <a:rPr lang="en-US" smtClean="0"/>
              <a:t>‹#›</a:t>
            </a:fld>
            <a:endParaRPr lang="en-US" dirty="0"/>
          </a:p>
        </p:txBody>
      </p:sp>
    </p:spTree>
    <p:extLst>
      <p:ext uri="{BB962C8B-B14F-4D97-AF65-F5344CB8AC3E}">
        <p14:creationId xmlns:p14="http://schemas.microsoft.com/office/powerpoint/2010/main" val="32331620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8303740"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0F97A67-5CD3-4F2B-96DE-EF0C3108EC20}" type="datetimeFigureOut">
              <a:rPr lang="en-US" smtClean="0"/>
              <a:t>2/16/2024</a:t>
            </a:fld>
            <a:endParaRPr lang="en-US" dirty="0"/>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F24514F1-FA9D-4C83-BCE3-580897769E12}" type="slidenum">
              <a:rPr lang="en-US" smtClean="0"/>
              <a:t>‹#›</a:t>
            </a:fld>
            <a:endParaRPr lang="en-US" dirty="0"/>
          </a:p>
        </p:txBody>
      </p:sp>
    </p:spTree>
    <p:extLst>
      <p:ext uri="{BB962C8B-B14F-4D97-AF65-F5344CB8AC3E}">
        <p14:creationId xmlns:p14="http://schemas.microsoft.com/office/powerpoint/2010/main" val="3187548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90F97A67-5CD3-4F2B-96DE-EF0C3108EC20}" type="datetimeFigureOut">
              <a:rPr lang="en-US" smtClean="0"/>
              <a:t>2/16/2024</a:t>
            </a:fld>
            <a:endParaRPr lang="en-US" dirty="0"/>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US" dirty="0"/>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F24514F1-FA9D-4C83-BCE3-580897769E12}" type="slidenum">
              <a:rPr lang="en-US" smtClean="0"/>
              <a:t>‹#›</a:t>
            </a:fld>
            <a:endParaRPr lang="en-US" dirty="0"/>
          </a:p>
        </p:txBody>
      </p:sp>
    </p:spTree>
    <p:extLst>
      <p:ext uri="{BB962C8B-B14F-4D97-AF65-F5344CB8AC3E}">
        <p14:creationId xmlns:p14="http://schemas.microsoft.com/office/powerpoint/2010/main" val="336934505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540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5.jpeg"/></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4.xml.rels><?xml version="1.0" encoding="UTF-8" standalone="yes"?>
<Relationships xmlns="http://schemas.openxmlformats.org/package/2006/relationships"><Relationship Id="rId8" Type="http://schemas.openxmlformats.org/officeDocument/2006/relationships/hyperlink" Target="https://www.geeksforgeeks.org/broadcast-receiver-in-android-with-example/" TargetMode="External"/><Relationship Id="rId3" Type="http://schemas.openxmlformats.org/officeDocument/2006/relationships/image" Target="../media/image35.png"/><Relationship Id="rId7" Type="http://schemas.openxmlformats.org/officeDocument/2006/relationships/hyperlink" Target="https://www.geeksforgeeks.org/content-providers-in-android-with-example/" TargetMode="External"/><Relationship Id="rId2" Type="http://schemas.openxmlformats.org/officeDocument/2006/relationships/image" Target="../media/image5.jpeg"/><Relationship Id="rId1" Type="http://schemas.openxmlformats.org/officeDocument/2006/relationships/slideLayout" Target="../slideLayouts/slideLayout2.xml"/><Relationship Id="rId6" Type="http://schemas.openxmlformats.org/officeDocument/2006/relationships/hyperlink" Target="https://www.geeksforgeeks.org/services-in-android-with-example/" TargetMode="External"/><Relationship Id="rId11" Type="http://schemas.microsoft.com/office/2007/relationships/hdphoto" Target="../media/hdphoto1.wdp"/><Relationship Id="rId5" Type="http://schemas.openxmlformats.org/officeDocument/2006/relationships/hyperlink" Target="https://www.geeksforgeeks.org/introduction-to-activities-in-android/" TargetMode="External"/><Relationship Id="rId10" Type="http://schemas.openxmlformats.org/officeDocument/2006/relationships/image" Target="../media/image2.png"/><Relationship Id="rId4" Type="http://schemas.microsoft.com/office/2007/relationships/hdphoto" Target="../media/hdphoto2.wdp"/><Relationship Id="rId9" Type="http://schemas.openxmlformats.org/officeDocument/2006/relationships/hyperlink" Target="https://www.geeksforgeeks.org/intent-filter-in-android-with-demo-app/" TargetMode="External"/></Relationships>
</file>

<file path=ppt/slides/_rels/slide2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6.jpeg"/></Relationships>
</file>

<file path=ppt/slides/_rels/slide3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7.jpe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8.jpeg"/></Relationships>
</file>

<file path=ppt/slides/_rels/slide6.xml.rels><?xml version="1.0" encoding="UTF-8" standalone="yes"?>
<Relationships xmlns="http://schemas.openxmlformats.org/package/2006/relationships"><Relationship Id="rId3" Type="http://schemas.openxmlformats.org/officeDocument/2006/relationships/hyperlink" Target="https://developer.android.com/studio/#downloads" TargetMode="External"/><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7A525-0302-F738-86FF-FF633A683565}"/>
              </a:ext>
            </a:extLst>
          </p:cNvPr>
          <p:cNvSpPr>
            <a:spLocks noGrp="1"/>
          </p:cNvSpPr>
          <p:nvPr>
            <p:ph type="ctrTitle"/>
          </p:nvPr>
        </p:nvSpPr>
        <p:spPr/>
        <p:txBody>
          <a:bodyPr/>
          <a:lstStyle/>
          <a:p>
            <a:r>
              <a:rPr lang="en-US" dirty="0"/>
              <a:t>Lecture # 1</a:t>
            </a:r>
            <a:br>
              <a:rPr lang="en-US" dirty="0"/>
            </a:br>
            <a:r>
              <a:rPr lang="en-US" sz="6000" dirty="0"/>
              <a:t>introduction to android studio</a:t>
            </a:r>
            <a:br>
              <a:rPr lang="en-US" sz="6000" dirty="0"/>
            </a:br>
            <a:r>
              <a:rPr lang="en-US" sz="6000" dirty="0"/>
              <a:t>(ide)</a:t>
            </a:r>
            <a:endParaRPr lang="en-US" dirty="0"/>
          </a:p>
        </p:txBody>
      </p:sp>
      <p:sp>
        <p:nvSpPr>
          <p:cNvPr id="3" name="Subtitle 2">
            <a:extLst>
              <a:ext uri="{FF2B5EF4-FFF2-40B4-BE49-F238E27FC236}">
                <a16:creationId xmlns:a16="http://schemas.microsoft.com/office/drawing/2014/main" id="{FE8192C3-10F5-6CBF-B0D0-A79F4E479FAB}"/>
              </a:ext>
            </a:extLst>
          </p:cNvPr>
          <p:cNvSpPr>
            <a:spLocks noGrp="1"/>
          </p:cNvSpPr>
          <p:nvPr>
            <p:ph type="subTitle" idx="1"/>
          </p:nvPr>
        </p:nvSpPr>
        <p:spPr/>
        <p:txBody>
          <a:bodyPr/>
          <a:lstStyle/>
          <a:p>
            <a:r>
              <a:rPr lang="en-US" dirty="0"/>
              <a:t>Software Application For Mobile Devices </a:t>
            </a:r>
          </a:p>
        </p:txBody>
      </p:sp>
    </p:spTree>
    <p:extLst>
      <p:ext uri="{BB962C8B-B14F-4D97-AF65-F5344CB8AC3E}">
        <p14:creationId xmlns:p14="http://schemas.microsoft.com/office/powerpoint/2010/main" val="15154214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FFBC3DE-A794-074C-530A-C9092D8A3D96}"/>
              </a:ext>
            </a:extLst>
          </p:cNvPr>
          <p:cNvPicPr>
            <a:picLocks noChangeAspect="1"/>
          </p:cNvPicPr>
          <p:nvPr/>
        </p:nvPicPr>
        <p:blipFill>
          <a:blip r:embed="rId2"/>
          <a:stretch>
            <a:fillRect/>
          </a:stretch>
        </p:blipFill>
        <p:spPr>
          <a:xfrm>
            <a:off x="1100137" y="495300"/>
            <a:ext cx="9991725" cy="5867400"/>
          </a:xfrm>
          <a:prstGeom prst="rect">
            <a:avLst/>
          </a:prstGeom>
        </p:spPr>
      </p:pic>
    </p:spTree>
    <p:extLst>
      <p:ext uri="{BB962C8B-B14F-4D97-AF65-F5344CB8AC3E}">
        <p14:creationId xmlns:p14="http://schemas.microsoft.com/office/powerpoint/2010/main" val="31210259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044AF64-DB54-BAB8-536F-C2BDE81E8922}"/>
              </a:ext>
            </a:extLst>
          </p:cNvPr>
          <p:cNvPicPr>
            <a:picLocks noChangeAspect="1"/>
          </p:cNvPicPr>
          <p:nvPr/>
        </p:nvPicPr>
        <p:blipFill>
          <a:blip r:embed="rId2"/>
          <a:stretch>
            <a:fillRect/>
          </a:stretch>
        </p:blipFill>
        <p:spPr>
          <a:xfrm>
            <a:off x="736282" y="984685"/>
            <a:ext cx="10719435" cy="5091312"/>
          </a:xfrm>
          <a:prstGeom prst="rect">
            <a:avLst/>
          </a:prstGeom>
        </p:spPr>
      </p:pic>
    </p:spTree>
    <p:extLst>
      <p:ext uri="{BB962C8B-B14F-4D97-AF65-F5344CB8AC3E}">
        <p14:creationId xmlns:p14="http://schemas.microsoft.com/office/powerpoint/2010/main" val="9299270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4FD0D4-A3CA-4D65-FA2E-322144F2DACC}"/>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7FE6A672-61A9-B4E3-4943-99634B60A01C}"/>
              </a:ext>
            </a:extLst>
          </p:cNvPr>
          <p:cNvSpPr>
            <a:spLocks noGrp="1"/>
          </p:cNvSpPr>
          <p:nvPr>
            <p:ph idx="1"/>
          </p:nvPr>
        </p:nvSpPr>
        <p:spPr/>
        <p:txBody>
          <a:bodyPr/>
          <a:lstStyle/>
          <a:p>
            <a:endParaRPr lang="en-US" dirty="0"/>
          </a:p>
        </p:txBody>
      </p:sp>
      <p:pic>
        <p:nvPicPr>
          <p:cNvPr id="5" name="Picture 4">
            <a:extLst>
              <a:ext uri="{FF2B5EF4-FFF2-40B4-BE49-F238E27FC236}">
                <a16:creationId xmlns:a16="http://schemas.microsoft.com/office/drawing/2014/main" id="{8FCECD9E-8070-C7F4-4180-9455F7FD984B}"/>
              </a:ext>
            </a:extLst>
          </p:cNvPr>
          <p:cNvPicPr>
            <a:picLocks noChangeAspect="1"/>
          </p:cNvPicPr>
          <p:nvPr/>
        </p:nvPicPr>
        <p:blipFill>
          <a:blip r:embed="rId2"/>
          <a:stretch>
            <a:fillRect/>
          </a:stretch>
        </p:blipFill>
        <p:spPr>
          <a:xfrm>
            <a:off x="1" y="197858"/>
            <a:ext cx="11958320" cy="6660142"/>
          </a:xfrm>
          <a:prstGeom prst="rect">
            <a:avLst/>
          </a:prstGeom>
        </p:spPr>
      </p:pic>
    </p:spTree>
    <p:extLst>
      <p:ext uri="{BB962C8B-B14F-4D97-AF65-F5344CB8AC3E}">
        <p14:creationId xmlns:p14="http://schemas.microsoft.com/office/powerpoint/2010/main" val="9707021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E80F28-EF22-8B6D-7E29-06D27A976BF2}"/>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562EE7C6-43CB-15A2-02F7-99DF77CD7BBA}"/>
              </a:ext>
            </a:extLst>
          </p:cNvPr>
          <p:cNvSpPr>
            <a:spLocks noGrp="1"/>
          </p:cNvSpPr>
          <p:nvPr>
            <p:ph idx="1"/>
          </p:nvPr>
        </p:nvSpPr>
        <p:spPr/>
        <p:txBody>
          <a:bodyPr/>
          <a:lstStyle/>
          <a:p>
            <a:endParaRPr lang="en-US" dirty="0"/>
          </a:p>
        </p:txBody>
      </p:sp>
      <p:pic>
        <p:nvPicPr>
          <p:cNvPr id="5" name="Picture 4">
            <a:extLst>
              <a:ext uri="{FF2B5EF4-FFF2-40B4-BE49-F238E27FC236}">
                <a16:creationId xmlns:a16="http://schemas.microsoft.com/office/drawing/2014/main" id="{D07333CB-22E4-9210-E692-CD8D112331A1}"/>
              </a:ext>
            </a:extLst>
          </p:cNvPr>
          <p:cNvPicPr>
            <a:picLocks noChangeAspect="1"/>
          </p:cNvPicPr>
          <p:nvPr/>
        </p:nvPicPr>
        <p:blipFill>
          <a:blip r:embed="rId2"/>
          <a:stretch>
            <a:fillRect/>
          </a:stretch>
        </p:blipFill>
        <p:spPr>
          <a:xfrm>
            <a:off x="871537" y="14287"/>
            <a:ext cx="10448925" cy="6829425"/>
          </a:xfrm>
          <a:prstGeom prst="rect">
            <a:avLst/>
          </a:prstGeom>
        </p:spPr>
      </p:pic>
    </p:spTree>
    <p:extLst>
      <p:ext uri="{BB962C8B-B14F-4D97-AF65-F5344CB8AC3E}">
        <p14:creationId xmlns:p14="http://schemas.microsoft.com/office/powerpoint/2010/main" val="22671359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1AD0FA9-6E9F-183F-35FB-961302B1570D}"/>
              </a:ext>
            </a:extLst>
          </p:cNvPr>
          <p:cNvPicPr>
            <a:picLocks noChangeAspect="1"/>
          </p:cNvPicPr>
          <p:nvPr/>
        </p:nvPicPr>
        <p:blipFill>
          <a:blip r:embed="rId2"/>
          <a:stretch>
            <a:fillRect/>
          </a:stretch>
        </p:blipFill>
        <p:spPr>
          <a:xfrm>
            <a:off x="995680" y="2109929"/>
            <a:ext cx="10779760" cy="3035866"/>
          </a:xfrm>
          <a:prstGeom prst="rect">
            <a:avLst/>
          </a:prstGeom>
        </p:spPr>
      </p:pic>
    </p:spTree>
    <p:extLst>
      <p:ext uri="{BB962C8B-B14F-4D97-AF65-F5344CB8AC3E}">
        <p14:creationId xmlns:p14="http://schemas.microsoft.com/office/powerpoint/2010/main" val="30952447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DA90C30-B990-4CCA-B584-40F864DA3A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545274"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F34EE41-8DE8-C939-0ABA-45C1F36B3DD3}"/>
              </a:ext>
            </a:extLst>
          </p:cNvPr>
          <p:cNvSpPr>
            <a:spLocks noGrp="1"/>
          </p:cNvSpPr>
          <p:nvPr>
            <p:ph type="title"/>
          </p:nvPr>
        </p:nvSpPr>
        <p:spPr>
          <a:xfrm>
            <a:off x="382280" y="484632"/>
            <a:ext cx="6743844" cy="1609344"/>
          </a:xfrm>
        </p:spPr>
        <p:txBody>
          <a:bodyPr>
            <a:normAutofit/>
          </a:bodyPr>
          <a:lstStyle/>
          <a:p>
            <a:r>
              <a:rPr lang="en-US" sz="4800" dirty="0"/>
              <a:t>Different types of activities</a:t>
            </a:r>
          </a:p>
        </p:txBody>
      </p:sp>
      <p:sp>
        <p:nvSpPr>
          <p:cNvPr id="3" name="Content Placeholder 2">
            <a:extLst>
              <a:ext uri="{FF2B5EF4-FFF2-40B4-BE49-F238E27FC236}">
                <a16:creationId xmlns:a16="http://schemas.microsoft.com/office/drawing/2014/main" id="{9F521119-F405-8733-4B69-6EAAB2822BCE}"/>
              </a:ext>
            </a:extLst>
          </p:cNvPr>
          <p:cNvSpPr>
            <a:spLocks noGrp="1"/>
          </p:cNvSpPr>
          <p:nvPr>
            <p:ph idx="1"/>
          </p:nvPr>
        </p:nvSpPr>
        <p:spPr>
          <a:xfrm>
            <a:off x="382279" y="2121408"/>
            <a:ext cx="6743845" cy="4050792"/>
          </a:xfrm>
        </p:spPr>
        <p:txBody>
          <a:bodyPr>
            <a:normAutofit/>
          </a:bodyPr>
          <a:lstStyle/>
          <a:p>
            <a:r>
              <a:rPr lang="en-US" sz="1800" b="0" i="0" dirty="0">
                <a:effectLst/>
                <a:latin typeface="Times New Roman" panose="02020603050405020304" pitchFamily="18" charset="0"/>
                <a:cs typeface="Times New Roman" panose="02020603050405020304" pitchFamily="18" charset="0"/>
              </a:rPr>
              <a:t>Generally, when a developer wants to create a new project in the android studio, he/she needs to select a project template which is consisting of many activities as shown in the below image. (Considering that the developer developing the android app for phone and tablet). So, in this article, we are going to discuss what do these activities mean in brief. Here is the </a:t>
            </a:r>
            <a:r>
              <a:rPr lang="en-US" sz="1800" b="1" i="0" dirty="0">
                <a:effectLst/>
                <a:latin typeface="Times New Roman" panose="02020603050405020304" pitchFamily="18" charset="0"/>
                <a:cs typeface="Times New Roman" panose="02020603050405020304" pitchFamily="18" charset="0"/>
              </a:rPr>
              <a:t>list of activities:</a:t>
            </a:r>
            <a:endParaRPr lang="en-US" sz="1800" dirty="0">
              <a:latin typeface="Times New Roman" panose="02020603050405020304" pitchFamily="18" charset="0"/>
              <a:cs typeface="Times New Roman" panose="02020603050405020304" pitchFamily="18" charset="0"/>
            </a:endParaRPr>
          </a:p>
        </p:txBody>
      </p:sp>
      <p:pic>
        <p:nvPicPr>
          <p:cNvPr id="5" name="Picture 4" descr="A list of activities on a white background&#10;&#10;Description automatically generated">
            <a:extLst>
              <a:ext uri="{FF2B5EF4-FFF2-40B4-BE49-F238E27FC236}">
                <a16:creationId xmlns:a16="http://schemas.microsoft.com/office/drawing/2014/main" id="{F209C3C4-4FE9-0382-C7B9-0E56E099BAA0}"/>
              </a:ext>
            </a:extLst>
          </p:cNvPr>
          <p:cNvPicPr>
            <a:picLocks noChangeAspect="1"/>
          </p:cNvPicPr>
          <p:nvPr/>
        </p:nvPicPr>
        <p:blipFill>
          <a:blip r:embed="rId4"/>
          <a:stretch>
            <a:fillRect/>
          </a:stretch>
        </p:blipFill>
        <p:spPr>
          <a:xfrm>
            <a:off x="8352514" y="640080"/>
            <a:ext cx="3071068" cy="5280471"/>
          </a:xfrm>
          <a:prstGeom prst="rect">
            <a:avLst/>
          </a:prstGeom>
        </p:spPr>
      </p:pic>
      <p:grpSp>
        <p:nvGrpSpPr>
          <p:cNvPr id="12" name="Group 11">
            <a:extLst>
              <a:ext uri="{FF2B5EF4-FFF2-40B4-BE49-F238E27FC236}">
                <a16:creationId xmlns:a16="http://schemas.microsoft.com/office/drawing/2014/main" id="{D060B936-2771-48DC-842C-14EE9318E3E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13" name="Oval 12">
              <a:extLst>
                <a:ext uri="{FF2B5EF4-FFF2-40B4-BE49-F238E27FC236}">
                  <a16:creationId xmlns:a16="http://schemas.microsoft.com/office/drawing/2014/main" id="{DB4EC8B4-4BB2-45C2-A68A-28E36AC10E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5">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4" name="Oval 13">
              <a:extLst>
                <a:ext uri="{FF2B5EF4-FFF2-40B4-BE49-F238E27FC236}">
                  <a16:creationId xmlns:a16="http://schemas.microsoft.com/office/drawing/2014/main" id="{1431D296-F8F1-41C3-A211-E83E243C51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Tree>
    <p:extLst>
      <p:ext uri="{BB962C8B-B14F-4D97-AF65-F5344CB8AC3E}">
        <p14:creationId xmlns:p14="http://schemas.microsoft.com/office/powerpoint/2010/main" val="37563490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9C8D586-1ECD-4981-BED2-97336112C0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999"/>
          </a:xfrm>
          <a:prstGeom prst="rect">
            <a:avLst/>
          </a:prstGeom>
          <a:blipFill dpi="0" rotWithShape="1">
            <a:blip r:embed="rId2">
              <a:alphaModFix amt="60000"/>
              <a:lum bright="70000" contrast="-70000"/>
              <a:extLs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C9416AE-72DF-B67E-A3F2-492A7B3D239E}"/>
              </a:ext>
            </a:extLst>
          </p:cNvPr>
          <p:cNvSpPr>
            <a:spLocks noGrp="1"/>
          </p:cNvSpPr>
          <p:nvPr>
            <p:ph type="title"/>
          </p:nvPr>
        </p:nvSpPr>
        <p:spPr>
          <a:xfrm>
            <a:off x="3850640" y="0"/>
            <a:ext cx="5299586" cy="934720"/>
          </a:xfrm>
          <a:ln>
            <a:noFill/>
          </a:ln>
        </p:spPr>
        <p:txBody>
          <a:bodyPr>
            <a:normAutofit/>
          </a:bodyPr>
          <a:lstStyle/>
          <a:p>
            <a:r>
              <a:rPr lang="en-US" sz="4000" dirty="0"/>
              <a:t>Types of activities</a:t>
            </a:r>
          </a:p>
        </p:txBody>
      </p:sp>
      <p:pic>
        <p:nvPicPr>
          <p:cNvPr id="16" name="Picture 15" descr="Person watching empty phone">
            <a:extLst>
              <a:ext uri="{FF2B5EF4-FFF2-40B4-BE49-F238E27FC236}">
                <a16:creationId xmlns:a16="http://schemas.microsoft.com/office/drawing/2014/main" id="{11DD6879-C2A9-612F-E77C-F3FCF7524ABB}"/>
              </a:ext>
            </a:extLst>
          </p:cNvPr>
          <p:cNvPicPr>
            <a:picLocks noChangeAspect="1"/>
          </p:cNvPicPr>
          <p:nvPr/>
        </p:nvPicPr>
        <p:blipFill rotWithShape="1">
          <a:blip r:embed="rId3"/>
          <a:srcRect l="36056" r="4897" b="-1"/>
          <a:stretch/>
        </p:blipFill>
        <p:spPr>
          <a:xfrm>
            <a:off x="1" y="10"/>
            <a:ext cx="3738879" cy="6857989"/>
          </a:xfrm>
          <a:prstGeom prst="rect">
            <a:avLst/>
          </a:prstGeom>
        </p:spPr>
      </p:pic>
      <p:sp>
        <p:nvSpPr>
          <p:cNvPr id="3" name="Content Placeholder 2">
            <a:extLst>
              <a:ext uri="{FF2B5EF4-FFF2-40B4-BE49-F238E27FC236}">
                <a16:creationId xmlns:a16="http://schemas.microsoft.com/office/drawing/2014/main" id="{D4036657-7934-5A75-009C-77389EAE9BF6}"/>
              </a:ext>
            </a:extLst>
          </p:cNvPr>
          <p:cNvSpPr>
            <a:spLocks noGrp="1"/>
          </p:cNvSpPr>
          <p:nvPr>
            <p:ph idx="1"/>
          </p:nvPr>
        </p:nvSpPr>
        <p:spPr>
          <a:xfrm>
            <a:off x="3738881" y="934721"/>
            <a:ext cx="8321040" cy="5923278"/>
          </a:xfrm>
        </p:spPr>
        <p:txBody>
          <a:bodyPr>
            <a:normAutofit/>
          </a:bodyPr>
          <a:lstStyle/>
          <a:p>
            <a:pPr>
              <a:buFont typeface="+mj-lt"/>
              <a:buAutoNum type="arabicPeriod"/>
            </a:pPr>
            <a:r>
              <a:rPr lang="en-US" sz="1400" b="1" i="0" dirty="0">
                <a:effectLst/>
                <a:latin typeface="Söhne"/>
              </a:rPr>
              <a:t>Empty Activity</a:t>
            </a:r>
            <a:r>
              <a:rPr lang="en-US" sz="1400" b="0" i="0" dirty="0">
                <a:effectLst/>
                <a:latin typeface="Söhne"/>
              </a:rPr>
              <a:t>: A basic activity with no pre-defined layout or functionality. Developers can customize it according to their app's requirements.</a:t>
            </a:r>
          </a:p>
          <a:p>
            <a:pPr>
              <a:buFont typeface="+mj-lt"/>
              <a:buAutoNum type="arabicPeriod"/>
            </a:pPr>
            <a:r>
              <a:rPr lang="en-US" sz="1400" b="1" i="0" dirty="0">
                <a:effectLst/>
                <a:latin typeface="Söhne"/>
              </a:rPr>
              <a:t>Basic Activity</a:t>
            </a:r>
            <a:r>
              <a:rPr lang="en-US" sz="1400" b="0" i="0" dirty="0">
                <a:effectLst/>
                <a:latin typeface="Söhne"/>
              </a:rPr>
              <a:t>: This template provides a simple layout with a toolbar and a floating action button. It's a good starting point for apps that need a standard user interface with minimal customization.</a:t>
            </a:r>
          </a:p>
          <a:p>
            <a:pPr>
              <a:buFont typeface="+mj-lt"/>
              <a:buAutoNum type="arabicPeriod"/>
            </a:pPr>
            <a:r>
              <a:rPr lang="en-US" sz="1400" b="1" i="0" dirty="0">
                <a:effectLst/>
                <a:latin typeface="Söhne"/>
              </a:rPr>
              <a:t>Fullscreen Activity</a:t>
            </a:r>
            <a:r>
              <a:rPr lang="en-US" sz="1400" b="0" i="0" dirty="0">
                <a:effectLst/>
                <a:latin typeface="Söhne"/>
              </a:rPr>
              <a:t>: This template creates an activity that occupies the entire screen, hiding the system bars. It's suitable for immersive experiences such as games or media players.</a:t>
            </a:r>
          </a:p>
          <a:p>
            <a:pPr>
              <a:buFont typeface="+mj-lt"/>
              <a:buAutoNum type="arabicPeriod"/>
            </a:pPr>
            <a:r>
              <a:rPr lang="en-US" sz="1400" b="1" i="0" dirty="0">
                <a:effectLst/>
                <a:latin typeface="Söhne"/>
              </a:rPr>
              <a:t>Login Activity</a:t>
            </a:r>
            <a:r>
              <a:rPr lang="en-US" sz="1400" b="0" i="0" dirty="0">
                <a:effectLst/>
                <a:latin typeface="Söhne"/>
              </a:rPr>
              <a:t>: This template sets up a basic login screen with input fields for username and password. It's useful for apps that require user authentication.</a:t>
            </a:r>
          </a:p>
          <a:p>
            <a:pPr>
              <a:buFont typeface="+mj-lt"/>
              <a:buAutoNum type="arabicPeriod"/>
            </a:pPr>
            <a:r>
              <a:rPr lang="en-US" sz="1400" b="1" i="0" dirty="0">
                <a:effectLst/>
                <a:latin typeface="Söhne"/>
              </a:rPr>
              <a:t>Navigation Drawer Activity</a:t>
            </a:r>
            <a:r>
              <a:rPr lang="en-US" sz="1400" b="0" i="0" dirty="0">
                <a:effectLst/>
                <a:latin typeface="Söhne"/>
              </a:rPr>
              <a:t>: This template creates an activity with a navigation drawer, allowing users to access different sections or features of the app from a sliding menu.</a:t>
            </a:r>
          </a:p>
          <a:p>
            <a:pPr>
              <a:buFont typeface="+mj-lt"/>
              <a:buAutoNum type="arabicPeriod"/>
            </a:pPr>
            <a:r>
              <a:rPr lang="en-US" sz="1400" b="1" i="0" dirty="0">
                <a:effectLst/>
                <a:latin typeface="Söhne"/>
              </a:rPr>
              <a:t>Bottom Navigation Activity</a:t>
            </a:r>
            <a:r>
              <a:rPr lang="en-US" sz="1400" b="0" i="0" dirty="0">
                <a:effectLst/>
                <a:latin typeface="Söhne"/>
              </a:rPr>
              <a:t>: This template sets up an activity with a bottom navigation bar, providing quick access to different app destinations.</a:t>
            </a:r>
          </a:p>
          <a:p>
            <a:pPr>
              <a:buFont typeface="+mj-lt"/>
              <a:buAutoNum type="arabicPeriod"/>
            </a:pPr>
            <a:r>
              <a:rPr lang="en-US" sz="1400" b="1" i="0" dirty="0">
                <a:effectLst/>
                <a:latin typeface="Söhne"/>
              </a:rPr>
              <a:t>Tabbed Activity</a:t>
            </a:r>
            <a:r>
              <a:rPr lang="en-US" sz="1400" b="0" i="0" dirty="0">
                <a:effectLst/>
                <a:latin typeface="Söhne"/>
              </a:rPr>
              <a:t>: This template creates an activity with tabs, allowing users to switch between different content sections or views.</a:t>
            </a:r>
          </a:p>
          <a:p>
            <a:pPr>
              <a:buFont typeface="+mj-lt"/>
              <a:buAutoNum type="arabicPeriod"/>
            </a:pPr>
            <a:r>
              <a:rPr lang="en-US" sz="1400" b="1" i="0" dirty="0">
                <a:effectLst/>
                <a:latin typeface="Söhne"/>
              </a:rPr>
              <a:t>Master/Detail Flow</a:t>
            </a:r>
            <a:r>
              <a:rPr lang="en-US" sz="1400" b="0" i="0" dirty="0">
                <a:effectLst/>
                <a:latin typeface="Söhne"/>
              </a:rPr>
              <a:t>: This template sets up a master/detail interface, commonly used for displaying lists of items and their details in a two-pane layout on tablets or larger screens.</a:t>
            </a:r>
          </a:p>
          <a:p>
            <a:pPr>
              <a:buFont typeface="+mj-lt"/>
              <a:buAutoNum type="arabicPeriod"/>
            </a:pPr>
            <a:r>
              <a:rPr lang="en-US" sz="1400" b="1" i="0" dirty="0">
                <a:effectLst/>
                <a:latin typeface="Söhne"/>
              </a:rPr>
              <a:t>Settings Activity</a:t>
            </a:r>
            <a:r>
              <a:rPr lang="en-US" sz="1400" b="0" i="0" dirty="0">
                <a:effectLst/>
                <a:latin typeface="Söhne"/>
              </a:rPr>
              <a:t>: This template creates an activity for app settings, providing a standard interface for users to customize app preferences.</a:t>
            </a:r>
          </a:p>
          <a:p>
            <a:pPr>
              <a:buFont typeface="+mj-lt"/>
              <a:buAutoNum type="arabicPeriod"/>
            </a:pPr>
            <a:r>
              <a:rPr lang="en-US" sz="1400" b="1" i="0" dirty="0">
                <a:effectLst/>
                <a:latin typeface="Söhne"/>
              </a:rPr>
              <a:t>Google Maps Activity</a:t>
            </a:r>
            <a:r>
              <a:rPr lang="en-US" sz="1400" b="0" i="0" dirty="0">
                <a:effectLst/>
                <a:latin typeface="Söhne"/>
              </a:rPr>
              <a:t>: This template sets up an activity with a Google Maps fragment, making it easy to integrate maps and location-based features into an app.</a:t>
            </a:r>
          </a:p>
          <a:p>
            <a:br>
              <a:rPr lang="en-US" sz="1400" dirty="0"/>
            </a:br>
            <a:endParaRPr lang="en-US" sz="1400" dirty="0"/>
          </a:p>
        </p:txBody>
      </p:sp>
      <p:grpSp>
        <p:nvGrpSpPr>
          <p:cNvPr id="17" name="Group 16">
            <a:extLst>
              <a:ext uri="{FF2B5EF4-FFF2-40B4-BE49-F238E27FC236}">
                <a16:creationId xmlns:a16="http://schemas.microsoft.com/office/drawing/2014/main" id="{AF001A23-2767-4A31-BD30-56112DE9527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18" name="Oval 17">
              <a:extLst>
                <a:ext uri="{FF2B5EF4-FFF2-40B4-BE49-F238E27FC236}">
                  <a16:creationId xmlns:a16="http://schemas.microsoft.com/office/drawing/2014/main" id="{C6BD30CE-7C6B-4C5B-8206-2A912062D6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4">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9" name="Oval 18">
              <a:extLst>
                <a:ext uri="{FF2B5EF4-FFF2-40B4-BE49-F238E27FC236}">
                  <a16:creationId xmlns:a16="http://schemas.microsoft.com/office/drawing/2014/main" id="{7FA45EC6-AD58-4CAF-846D-46D82B614D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Tree>
    <p:extLst>
      <p:ext uri="{BB962C8B-B14F-4D97-AF65-F5344CB8AC3E}">
        <p14:creationId xmlns:p14="http://schemas.microsoft.com/office/powerpoint/2010/main" val="30882480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ACE278-D116-0E80-8193-ABE365EE24C1}"/>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198D55F4-0CB4-3FF8-0BC7-979DBD7DC93E}"/>
              </a:ext>
            </a:extLst>
          </p:cNvPr>
          <p:cNvSpPr>
            <a:spLocks noGrp="1"/>
          </p:cNvSpPr>
          <p:nvPr>
            <p:ph idx="1"/>
          </p:nvPr>
        </p:nvSpPr>
        <p:spPr/>
        <p:txBody>
          <a:bodyPr/>
          <a:lstStyle/>
          <a:p>
            <a:endParaRPr lang="en-US" dirty="0"/>
          </a:p>
        </p:txBody>
      </p:sp>
      <p:pic>
        <p:nvPicPr>
          <p:cNvPr id="5" name="Picture 4">
            <a:extLst>
              <a:ext uri="{FF2B5EF4-FFF2-40B4-BE49-F238E27FC236}">
                <a16:creationId xmlns:a16="http://schemas.microsoft.com/office/drawing/2014/main" id="{1901E9AE-6284-7C0A-47F2-849136E887FB}"/>
              </a:ext>
            </a:extLst>
          </p:cNvPr>
          <p:cNvPicPr>
            <a:picLocks noChangeAspect="1"/>
          </p:cNvPicPr>
          <p:nvPr/>
        </p:nvPicPr>
        <p:blipFill>
          <a:blip r:embed="rId2"/>
          <a:stretch>
            <a:fillRect/>
          </a:stretch>
        </p:blipFill>
        <p:spPr>
          <a:xfrm>
            <a:off x="362893" y="162560"/>
            <a:ext cx="11537544" cy="6573520"/>
          </a:xfrm>
          <a:prstGeom prst="rect">
            <a:avLst/>
          </a:prstGeom>
        </p:spPr>
      </p:pic>
    </p:spTree>
    <p:extLst>
      <p:ext uri="{BB962C8B-B14F-4D97-AF65-F5344CB8AC3E}">
        <p14:creationId xmlns:p14="http://schemas.microsoft.com/office/powerpoint/2010/main" val="31121924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97018-136E-8B31-5248-1A060BF42E8E}"/>
              </a:ext>
            </a:extLst>
          </p:cNvPr>
          <p:cNvSpPr>
            <a:spLocks noGrp="1"/>
          </p:cNvSpPr>
          <p:nvPr>
            <p:ph type="title"/>
          </p:nvPr>
        </p:nvSpPr>
        <p:spPr/>
        <p:txBody>
          <a:bodyPr/>
          <a:lstStyle/>
          <a:p>
            <a:r>
              <a:rPr lang="en-US" dirty="0"/>
              <a:t>No activity</a:t>
            </a:r>
          </a:p>
        </p:txBody>
      </p:sp>
      <p:pic>
        <p:nvPicPr>
          <p:cNvPr id="5" name="Picture 4">
            <a:extLst>
              <a:ext uri="{FF2B5EF4-FFF2-40B4-BE49-F238E27FC236}">
                <a16:creationId xmlns:a16="http://schemas.microsoft.com/office/drawing/2014/main" id="{C7644D54-2877-FD9F-1C12-F7F915E0E9B4}"/>
              </a:ext>
            </a:extLst>
          </p:cNvPr>
          <p:cNvPicPr>
            <a:picLocks noChangeAspect="1"/>
          </p:cNvPicPr>
          <p:nvPr/>
        </p:nvPicPr>
        <p:blipFill>
          <a:blip r:embed="rId2"/>
          <a:stretch>
            <a:fillRect/>
          </a:stretch>
        </p:blipFill>
        <p:spPr>
          <a:xfrm>
            <a:off x="513551" y="1941576"/>
            <a:ext cx="10983123" cy="962025"/>
          </a:xfrm>
          <a:prstGeom prst="rect">
            <a:avLst/>
          </a:prstGeom>
        </p:spPr>
      </p:pic>
      <p:pic>
        <p:nvPicPr>
          <p:cNvPr id="2050" name="Picture 2" descr="No Activity">
            <a:extLst>
              <a:ext uri="{FF2B5EF4-FFF2-40B4-BE49-F238E27FC236}">
                <a16:creationId xmlns:a16="http://schemas.microsoft.com/office/drawing/2014/main" id="{4994685B-3669-9202-92CC-ECEE8A2F77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83200" y="3354530"/>
            <a:ext cx="4049713" cy="2848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77904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6F23F4-3A4F-98C3-5999-18109736702F}"/>
              </a:ext>
            </a:extLst>
          </p:cNvPr>
          <p:cNvSpPr>
            <a:spLocks noGrp="1"/>
          </p:cNvSpPr>
          <p:nvPr>
            <p:ph type="title"/>
          </p:nvPr>
        </p:nvSpPr>
        <p:spPr/>
        <p:txBody>
          <a:bodyPr/>
          <a:lstStyle/>
          <a:p>
            <a:r>
              <a:rPr lang="en-US" dirty="0"/>
              <a:t>Basic activity</a:t>
            </a:r>
          </a:p>
        </p:txBody>
      </p:sp>
      <p:pic>
        <p:nvPicPr>
          <p:cNvPr id="5" name="Picture 4">
            <a:extLst>
              <a:ext uri="{FF2B5EF4-FFF2-40B4-BE49-F238E27FC236}">
                <a16:creationId xmlns:a16="http://schemas.microsoft.com/office/drawing/2014/main" id="{589E6B2A-6992-E28E-AA5E-7F9E7DCAD0C3}"/>
              </a:ext>
            </a:extLst>
          </p:cNvPr>
          <p:cNvPicPr>
            <a:picLocks noChangeAspect="1"/>
          </p:cNvPicPr>
          <p:nvPr/>
        </p:nvPicPr>
        <p:blipFill>
          <a:blip r:embed="rId2"/>
          <a:stretch>
            <a:fillRect/>
          </a:stretch>
        </p:blipFill>
        <p:spPr>
          <a:xfrm>
            <a:off x="1884608" y="1918208"/>
            <a:ext cx="8986592" cy="4785360"/>
          </a:xfrm>
          <a:prstGeom prst="rect">
            <a:avLst/>
          </a:prstGeom>
        </p:spPr>
      </p:pic>
    </p:spTree>
    <p:extLst>
      <p:ext uri="{BB962C8B-B14F-4D97-AF65-F5344CB8AC3E}">
        <p14:creationId xmlns:p14="http://schemas.microsoft.com/office/powerpoint/2010/main" val="3949714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964958D-AF5D-4863-B5FB-83F6B8CB1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44" y="0"/>
            <a:ext cx="12188656"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6AC5105-90BE-FDE6-DC92-B595033E3DD2}"/>
              </a:ext>
            </a:extLst>
          </p:cNvPr>
          <p:cNvSpPr>
            <a:spLocks noGrp="1"/>
          </p:cNvSpPr>
          <p:nvPr>
            <p:ph type="title"/>
          </p:nvPr>
        </p:nvSpPr>
        <p:spPr>
          <a:xfrm>
            <a:off x="4970109" y="484632"/>
            <a:ext cx="6730277" cy="1609344"/>
          </a:xfrm>
          <a:ln>
            <a:noFill/>
          </a:ln>
        </p:spPr>
        <p:txBody>
          <a:bodyPr>
            <a:normAutofit/>
          </a:bodyPr>
          <a:lstStyle/>
          <a:p>
            <a:r>
              <a:rPr lang="en-US" sz="4800" dirty="0"/>
              <a:t>outcomes</a:t>
            </a:r>
          </a:p>
        </p:txBody>
      </p:sp>
      <p:pic>
        <p:nvPicPr>
          <p:cNvPr id="5" name="Picture 4" descr="Computer script on a screen">
            <a:extLst>
              <a:ext uri="{FF2B5EF4-FFF2-40B4-BE49-F238E27FC236}">
                <a16:creationId xmlns:a16="http://schemas.microsoft.com/office/drawing/2014/main" id="{7440D58C-84EB-2DA3-1F88-40F1FCEC4E78}"/>
              </a:ext>
            </a:extLst>
          </p:cNvPr>
          <p:cNvPicPr>
            <a:picLocks noChangeAspect="1"/>
          </p:cNvPicPr>
          <p:nvPr/>
        </p:nvPicPr>
        <p:blipFill rotWithShape="1">
          <a:blip r:embed="rId4"/>
          <a:srcRect l="7500" r="47272" b="-1"/>
          <a:stretch/>
        </p:blipFill>
        <p:spPr>
          <a:xfrm>
            <a:off x="3344" y="10"/>
            <a:ext cx="4646726" cy="6857990"/>
          </a:xfrm>
          <a:prstGeom prst="rect">
            <a:avLst/>
          </a:prstGeom>
        </p:spPr>
      </p:pic>
      <p:sp>
        <p:nvSpPr>
          <p:cNvPr id="3" name="Content Placeholder 2">
            <a:extLst>
              <a:ext uri="{FF2B5EF4-FFF2-40B4-BE49-F238E27FC236}">
                <a16:creationId xmlns:a16="http://schemas.microsoft.com/office/drawing/2014/main" id="{E8646AFC-EBA1-D91A-5515-EC632D9EF57B}"/>
              </a:ext>
            </a:extLst>
          </p:cNvPr>
          <p:cNvSpPr>
            <a:spLocks noGrp="1"/>
          </p:cNvSpPr>
          <p:nvPr>
            <p:ph idx="1"/>
          </p:nvPr>
        </p:nvSpPr>
        <p:spPr>
          <a:xfrm>
            <a:off x="4970109" y="2121408"/>
            <a:ext cx="6730276" cy="4050792"/>
          </a:xfrm>
        </p:spPr>
        <p:txBody>
          <a:bodyPr>
            <a:normAutofit/>
          </a:bodyPr>
          <a:lstStyle/>
          <a:p>
            <a:r>
              <a:rPr lang="en-US" sz="1800" dirty="0"/>
              <a:t>After doing this lab student will be able to understand:</a:t>
            </a:r>
          </a:p>
          <a:p>
            <a:pPr>
              <a:buFont typeface="Arial" panose="020B0604020202020204" pitchFamily="34" charset="0"/>
              <a:buChar char="•"/>
            </a:pPr>
            <a:r>
              <a:rPr lang="en-US" sz="1800" b="0" i="0" dirty="0">
                <a:effectLst/>
                <a:latin typeface="-apple-system"/>
              </a:rPr>
              <a:t>Install and configure Android Studio IDE on their computer</a:t>
            </a:r>
          </a:p>
          <a:p>
            <a:pPr>
              <a:buFont typeface="Arial" panose="020B0604020202020204" pitchFamily="34" charset="0"/>
              <a:buChar char="•"/>
            </a:pPr>
            <a:r>
              <a:rPr lang="en-US" sz="1800" b="0" i="0" dirty="0">
                <a:effectLst/>
                <a:latin typeface="-apple-system"/>
              </a:rPr>
              <a:t>Navigate key features of the IDE including project structure, code editor, preview tools</a:t>
            </a:r>
          </a:p>
          <a:p>
            <a:pPr>
              <a:buFont typeface="Arial" panose="020B0604020202020204" pitchFamily="34" charset="0"/>
              <a:buChar char="•"/>
            </a:pPr>
            <a:r>
              <a:rPr lang="en-US" sz="1800" b="0" i="0" dirty="0">
                <a:effectLst/>
                <a:latin typeface="-apple-system"/>
              </a:rPr>
              <a:t>Create a new Android project and application</a:t>
            </a:r>
          </a:p>
          <a:p>
            <a:pPr>
              <a:buFont typeface="Arial" panose="020B0604020202020204" pitchFamily="34" charset="0"/>
              <a:buChar char="•"/>
            </a:pPr>
            <a:r>
              <a:rPr lang="en-US" sz="1800" dirty="0">
                <a:latin typeface="-apple-system"/>
              </a:rPr>
              <a:t>Know-how About Activities</a:t>
            </a:r>
          </a:p>
          <a:p>
            <a:pPr>
              <a:buFont typeface="Arial" panose="020B0604020202020204" pitchFamily="34" charset="0"/>
              <a:buChar char="•"/>
            </a:pPr>
            <a:r>
              <a:rPr lang="en-US" sz="1800" b="0" i="0" dirty="0">
                <a:effectLst/>
                <a:latin typeface="-apple-system"/>
              </a:rPr>
              <a:t>Add UI components like text, images to an app</a:t>
            </a:r>
          </a:p>
          <a:p>
            <a:pPr>
              <a:buFont typeface="Arial" panose="020B0604020202020204" pitchFamily="34" charset="0"/>
              <a:buChar char="•"/>
            </a:pPr>
            <a:r>
              <a:rPr lang="en-US" sz="1800" b="0" i="0" dirty="0">
                <a:effectLst/>
                <a:latin typeface="-apple-system"/>
              </a:rPr>
              <a:t>Write code in languages like Kotlin and Java for Android</a:t>
            </a:r>
          </a:p>
          <a:p>
            <a:pPr>
              <a:buFont typeface="Arial" panose="020B0604020202020204" pitchFamily="34" charset="0"/>
              <a:buChar char="•"/>
            </a:pPr>
            <a:r>
              <a:rPr lang="en-US" sz="1800" b="0" i="0" dirty="0">
                <a:effectLst/>
                <a:latin typeface="-apple-system"/>
              </a:rPr>
              <a:t>Run applications on emulator</a:t>
            </a:r>
          </a:p>
          <a:p>
            <a:pPr>
              <a:buFont typeface="Arial" panose="020B0604020202020204" pitchFamily="34" charset="0"/>
              <a:buChar char="•"/>
            </a:pPr>
            <a:r>
              <a:rPr lang="en-US" sz="1800" b="0" i="0" dirty="0">
                <a:effectLst/>
                <a:latin typeface="-apple-system"/>
              </a:rPr>
              <a:t>Use debugging tools like the logger and breakpoints</a:t>
            </a:r>
          </a:p>
          <a:p>
            <a:endParaRPr lang="en-US" sz="1800" dirty="0"/>
          </a:p>
          <a:p>
            <a:endParaRPr lang="en-US" sz="1800" dirty="0"/>
          </a:p>
        </p:txBody>
      </p:sp>
      <p:grpSp>
        <p:nvGrpSpPr>
          <p:cNvPr id="11" name="Group 10">
            <a:extLst>
              <a:ext uri="{FF2B5EF4-FFF2-40B4-BE49-F238E27FC236}">
                <a16:creationId xmlns:a16="http://schemas.microsoft.com/office/drawing/2014/main" id="{11002ACD-3B0C-4885-8754-8A00E926FE4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12" name="Oval 11">
              <a:extLst>
                <a:ext uri="{FF2B5EF4-FFF2-40B4-BE49-F238E27FC236}">
                  <a16:creationId xmlns:a16="http://schemas.microsoft.com/office/drawing/2014/main" id="{DF0313CD-4196-4456-A70D-5EE2B995BA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5">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3" name="Oval 12">
              <a:extLst>
                <a:ext uri="{FF2B5EF4-FFF2-40B4-BE49-F238E27FC236}">
                  <a16:creationId xmlns:a16="http://schemas.microsoft.com/office/drawing/2014/main" id="{80DE0B32-9EE8-4975-AD48-3855B0A82A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Tree>
    <p:extLst>
      <p:ext uri="{BB962C8B-B14F-4D97-AF65-F5344CB8AC3E}">
        <p14:creationId xmlns:p14="http://schemas.microsoft.com/office/powerpoint/2010/main" val="32596735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2AF795-19AE-EC40-727B-739E8423921F}"/>
              </a:ext>
            </a:extLst>
          </p:cNvPr>
          <p:cNvSpPr>
            <a:spLocks noGrp="1"/>
          </p:cNvSpPr>
          <p:nvPr>
            <p:ph type="title"/>
          </p:nvPr>
        </p:nvSpPr>
        <p:spPr/>
        <p:txBody>
          <a:bodyPr/>
          <a:lstStyle/>
          <a:p>
            <a:r>
              <a:rPr lang="en-US" dirty="0"/>
              <a:t>Bottom navigation activity</a:t>
            </a:r>
          </a:p>
        </p:txBody>
      </p:sp>
      <p:pic>
        <p:nvPicPr>
          <p:cNvPr id="5" name="Picture 4">
            <a:extLst>
              <a:ext uri="{FF2B5EF4-FFF2-40B4-BE49-F238E27FC236}">
                <a16:creationId xmlns:a16="http://schemas.microsoft.com/office/drawing/2014/main" id="{467BB44F-DF76-D9E9-554B-F78ED9828457}"/>
              </a:ext>
            </a:extLst>
          </p:cNvPr>
          <p:cNvPicPr>
            <a:picLocks noChangeAspect="1"/>
          </p:cNvPicPr>
          <p:nvPr/>
        </p:nvPicPr>
        <p:blipFill>
          <a:blip r:embed="rId2"/>
          <a:stretch>
            <a:fillRect/>
          </a:stretch>
        </p:blipFill>
        <p:spPr>
          <a:xfrm>
            <a:off x="0" y="1915906"/>
            <a:ext cx="12192000" cy="3879627"/>
          </a:xfrm>
          <a:prstGeom prst="rect">
            <a:avLst/>
          </a:prstGeom>
        </p:spPr>
      </p:pic>
    </p:spTree>
    <p:extLst>
      <p:ext uri="{BB962C8B-B14F-4D97-AF65-F5344CB8AC3E}">
        <p14:creationId xmlns:p14="http://schemas.microsoft.com/office/powerpoint/2010/main" val="31105866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9EB44-4EF1-D420-5A3B-DEABA485E03C}"/>
              </a:ext>
            </a:extLst>
          </p:cNvPr>
          <p:cNvSpPr>
            <a:spLocks noGrp="1"/>
          </p:cNvSpPr>
          <p:nvPr>
            <p:ph type="title"/>
          </p:nvPr>
        </p:nvSpPr>
        <p:spPr/>
        <p:txBody>
          <a:bodyPr/>
          <a:lstStyle/>
          <a:p>
            <a:r>
              <a:rPr lang="en-US" dirty="0"/>
              <a:t>Empty activity</a:t>
            </a:r>
          </a:p>
        </p:txBody>
      </p:sp>
      <p:pic>
        <p:nvPicPr>
          <p:cNvPr id="3074" name="Picture 2">
            <a:extLst>
              <a:ext uri="{FF2B5EF4-FFF2-40B4-BE49-F238E27FC236}">
                <a16:creationId xmlns:a16="http://schemas.microsoft.com/office/drawing/2014/main" id="{26742F23-88CC-DEAB-A8B1-001F5EC0F0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9080" y="1847209"/>
            <a:ext cx="9133840" cy="48475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16660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3C2417-61D6-339D-D0AF-0D560A0B15B7}"/>
              </a:ext>
            </a:extLst>
          </p:cNvPr>
          <p:cNvSpPr>
            <a:spLocks noGrp="1"/>
          </p:cNvSpPr>
          <p:nvPr>
            <p:ph type="title"/>
          </p:nvPr>
        </p:nvSpPr>
        <p:spPr>
          <a:xfrm>
            <a:off x="165280" y="685800"/>
            <a:ext cx="10058400" cy="557587"/>
          </a:xfrm>
        </p:spPr>
        <p:txBody>
          <a:bodyPr>
            <a:normAutofit fontScale="90000"/>
          </a:bodyPr>
          <a:lstStyle/>
          <a:p>
            <a:r>
              <a:rPr lang="en-US" b="1" dirty="0">
                <a:solidFill>
                  <a:srgbClr val="273239"/>
                </a:solidFill>
                <a:latin typeface="Source Sans 3"/>
              </a:rPr>
              <a:t>Android file structure</a:t>
            </a:r>
            <a:br>
              <a:rPr lang="en-US" b="1" i="0" dirty="0">
                <a:solidFill>
                  <a:srgbClr val="273239"/>
                </a:solidFill>
                <a:effectLst/>
                <a:latin typeface="Source Sans 3"/>
              </a:rPr>
            </a:br>
            <a:endParaRPr lang="en-US" dirty="0"/>
          </a:p>
        </p:txBody>
      </p:sp>
      <p:pic>
        <p:nvPicPr>
          <p:cNvPr id="5" name="Picture 4">
            <a:extLst>
              <a:ext uri="{FF2B5EF4-FFF2-40B4-BE49-F238E27FC236}">
                <a16:creationId xmlns:a16="http://schemas.microsoft.com/office/drawing/2014/main" id="{F17B5D39-6304-6770-EEA2-F130003A4B68}"/>
              </a:ext>
            </a:extLst>
          </p:cNvPr>
          <p:cNvPicPr>
            <a:picLocks noChangeAspect="1"/>
          </p:cNvPicPr>
          <p:nvPr/>
        </p:nvPicPr>
        <p:blipFill>
          <a:blip r:embed="rId2"/>
          <a:stretch>
            <a:fillRect/>
          </a:stretch>
        </p:blipFill>
        <p:spPr>
          <a:xfrm>
            <a:off x="1228725" y="1619250"/>
            <a:ext cx="9734550" cy="4838700"/>
          </a:xfrm>
          <a:prstGeom prst="rect">
            <a:avLst/>
          </a:prstGeom>
        </p:spPr>
      </p:pic>
    </p:spTree>
    <p:extLst>
      <p:ext uri="{BB962C8B-B14F-4D97-AF65-F5344CB8AC3E}">
        <p14:creationId xmlns:p14="http://schemas.microsoft.com/office/powerpoint/2010/main" val="12100658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8119A-C564-89E2-5DE0-01C962EE350A}"/>
              </a:ext>
            </a:extLst>
          </p:cNvPr>
          <p:cNvSpPr>
            <a:spLocks noGrp="1"/>
          </p:cNvSpPr>
          <p:nvPr>
            <p:ph type="title"/>
          </p:nvPr>
        </p:nvSpPr>
        <p:spPr>
          <a:xfrm>
            <a:off x="0" y="228993"/>
            <a:ext cx="10058400" cy="596916"/>
          </a:xfrm>
        </p:spPr>
        <p:txBody>
          <a:bodyPr>
            <a:normAutofit fontScale="90000"/>
          </a:bodyPr>
          <a:lstStyle/>
          <a:p>
            <a:r>
              <a:rPr lang="en-US"/>
              <a:t>Android file structure</a:t>
            </a:r>
            <a:endParaRPr lang="en-US" dirty="0"/>
          </a:p>
        </p:txBody>
      </p:sp>
      <p:graphicFrame>
        <p:nvGraphicFramePr>
          <p:cNvPr id="8" name="TextBox 5">
            <a:extLst>
              <a:ext uri="{FF2B5EF4-FFF2-40B4-BE49-F238E27FC236}">
                <a16:creationId xmlns:a16="http://schemas.microsoft.com/office/drawing/2014/main" id="{7AAE7FA7-A29B-2E03-0D58-3392254C5713}"/>
              </a:ext>
            </a:extLst>
          </p:cNvPr>
          <p:cNvGraphicFramePr/>
          <p:nvPr>
            <p:extLst>
              <p:ext uri="{D42A27DB-BD31-4B8C-83A1-F6EECF244321}">
                <p14:modId xmlns:p14="http://schemas.microsoft.com/office/powerpoint/2010/main" val="1296608688"/>
              </p:ext>
            </p:extLst>
          </p:nvPr>
        </p:nvGraphicFramePr>
        <p:xfrm>
          <a:off x="886771" y="825909"/>
          <a:ext cx="9950245" cy="563231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092910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2A0E4E09-FC02-4ADC-951A-3FFA90B6FE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E84FB24-1999-F4CC-E006-7AC3DD5A1D4D}"/>
              </a:ext>
            </a:extLst>
          </p:cNvPr>
          <p:cNvSpPr>
            <a:spLocks noGrp="1"/>
          </p:cNvSpPr>
          <p:nvPr>
            <p:ph type="title"/>
          </p:nvPr>
        </p:nvSpPr>
        <p:spPr>
          <a:xfrm>
            <a:off x="5845510" y="-311781"/>
            <a:ext cx="4741963" cy="1971964"/>
          </a:xfrm>
        </p:spPr>
        <p:txBody>
          <a:bodyPr vert="horz" lIns="91440" tIns="45720" rIns="91440" bIns="45720" rtlCol="0" anchor="ctr">
            <a:normAutofit/>
          </a:bodyPr>
          <a:lstStyle/>
          <a:p>
            <a:r>
              <a:rPr lang="en-US" sz="4800" dirty="0"/>
              <a:t>Manifest file</a:t>
            </a:r>
          </a:p>
        </p:txBody>
      </p:sp>
      <p:pic>
        <p:nvPicPr>
          <p:cNvPr id="11" name="Picture 10" descr="Computer script on a screen">
            <a:extLst>
              <a:ext uri="{FF2B5EF4-FFF2-40B4-BE49-F238E27FC236}">
                <a16:creationId xmlns:a16="http://schemas.microsoft.com/office/drawing/2014/main" id="{24A5A056-FA59-E026-398C-74A19849511C}"/>
              </a:ext>
            </a:extLst>
          </p:cNvPr>
          <p:cNvPicPr>
            <a:picLocks noChangeAspect="1"/>
          </p:cNvPicPr>
          <p:nvPr/>
        </p:nvPicPr>
        <p:blipFill rotWithShape="1">
          <a:blip r:embed="rId2"/>
          <a:srcRect l="122" r="40547" b="-1"/>
          <a:stretch/>
        </p:blipFill>
        <p:spPr>
          <a:xfrm>
            <a:off x="1" y="2"/>
            <a:ext cx="6095695" cy="6857997"/>
          </a:xfrm>
          <a:custGeom>
            <a:avLst/>
            <a:gdLst/>
            <a:ahLst/>
            <a:cxnLst/>
            <a:rect l="l" t="t" r="r" b="b"/>
            <a:pathLst>
              <a:path w="6095695" h="6857997">
                <a:moveTo>
                  <a:pt x="3435036" y="0"/>
                </a:moveTo>
                <a:lnTo>
                  <a:pt x="4198562" y="0"/>
                </a:lnTo>
                <a:lnTo>
                  <a:pt x="4365987" y="128761"/>
                </a:lnTo>
                <a:cubicBezTo>
                  <a:pt x="5422363" y="981944"/>
                  <a:pt x="6095695" y="2273123"/>
                  <a:pt x="6095695" y="3718209"/>
                </a:cubicBezTo>
                <a:cubicBezTo>
                  <a:pt x="6095695" y="4922447"/>
                  <a:pt x="5628104" y="6019805"/>
                  <a:pt x="4860911" y="6845880"/>
                </a:cubicBezTo>
                <a:lnTo>
                  <a:pt x="4849107" y="6857997"/>
                </a:lnTo>
                <a:lnTo>
                  <a:pt x="4253869" y="6857997"/>
                </a:lnTo>
                <a:lnTo>
                  <a:pt x="4409441" y="6719623"/>
                </a:lnTo>
                <a:cubicBezTo>
                  <a:pt x="5194330" y="5951494"/>
                  <a:pt x="5679794" y="4890334"/>
                  <a:pt x="5679794" y="3718209"/>
                </a:cubicBezTo>
                <a:cubicBezTo>
                  <a:pt x="5679794" y="2179795"/>
                  <a:pt x="4843506" y="832535"/>
                  <a:pt x="3591563" y="88079"/>
                </a:cubicBezTo>
                <a:close/>
                <a:moveTo>
                  <a:pt x="0" y="0"/>
                </a:moveTo>
                <a:lnTo>
                  <a:pt x="3177466" y="0"/>
                </a:lnTo>
                <a:lnTo>
                  <a:pt x="3353291" y="88129"/>
                </a:lnTo>
                <a:cubicBezTo>
                  <a:pt x="4668281" y="787221"/>
                  <a:pt x="5560965" y="2150692"/>
                  <a:pt x="5560965" y="3718209"/>
                </a:cubicBezTo>
                <a:cubicBezTo>
                  <a:pt x="5560965" y="4858221"/>
                  <a:pt x="5088802" y="5890308"/>
                  <a:pt x="4325417" y="6637392"/>
                </a:cubicBezTo>
                <a:lnTo>
                  <a:pt x="4077394" y="6857997"/>
                </a:lnTo>
                <a:lnTo>
                  <a:pt x="0" y="6857997"/>
                </a:lnTo>
                <a:close/>
              </a:path>
            </a:pathLst>
          </a:custGeom>
        </p:spPr>
      </p:pic>
      <p:sp>
        <p:nvSpPr>
          <p:cNvPr id="33" name="Freeform: Shape 32">
            <a:extLst>
              <a:ext uri="{FF2B5EF4-FFF2-40B4-BE49-F238E27FC236}">
                <a16:creationId xmlns:a16="http://schemas.microsoft.com/office/drawing/2014/main" id="{0060CE1A-A2ED-43AC-857D-05822177FA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598"/>
            <a:ext cx="6095695" cy="6857997"/>
          </a:xfrm>
          <a:custGeom>
            <a:avLst/>
            <a:gdLst>
              <a:gd name="connsiteX0" fmla="*/ 3435036 w 6095695"/>
              <a:gd name="connsiteY0" fmla="*/ 0 h 6857997"/>
              <a:gd name="connsiteX1" fmla="*/ 4198562 w 6095695"/>
              <a:gd name="connsiteY1" fmla="*/ 0 h 6857997"/>
              <a:gd name="connsiteX2" fmla="*/ 4365987 w 6095695"/>
              <a:gd name="connsiteY2" fmla="*/ 128761 h 6857997"/>
              <a:gd name="connsiteX3" fmla="*/ 6095695 w 6095695"/>
              <a:gd name="connsiteY3" fmla="*/ 3718209 h 6857997"/>
              <a:gd name="connsiteX4" fmla="*/ 4860911 w 6095695"/>
              <a:gd name="connsiteY4" fmla="*/ 6845880 h 6857997"/>
              <a:gd name="connsiteX5" fmla="*/ 4849107 w 6095695"/>
              <a:gd name="connsiteY5" fmla="*/ 6857997 h 6857997"/>
              <a:gd name="connsiteX6" fmla="*/ 4253869 w 6095695"/>
              <a:gd name="connsiteY6" fmla="*/ 6857997 h 6857997"/>
              <a:gd name="connsiteX7" fmla="*/ 4409441 w 6095695"/>
              <a:gd name="connsiteY7" fmla="*/ 6719623 h 6857997"/>
              <a:gd name="connsiteX8" fmla="*/ 5679794 w 6095695"/>
              <a:gd name="connsiteY8" fmla="*/ 3718209 h 6857997"/>
              <a:gd name="connsiteX9" fmla="*/ 3591563 w 6095695"/>
              <a:gd name="connsiteY9" fmla="*/ 88079 h 6857997"/>
              <a:gd name="connsiteX10" fmla="*/ 0 w 6095695"/>
              <a:gd name="connsiteY10" fmla="*/ 0 h 6857997"/>
              <a:gd name="connsiteX11" fmla="*/ 3177466 w 6095695"/>
              <a:gd name="connsiteY11" fmla="*/ 0 h 6857997"/>
              <a:gd name="connsiteX12" fmla="*/ 3353291 w 6095695"/>
              <a:gd name="connsiteY12" fmla="*/ 88129 h 6857997"/>
              <a:gd name="connsiteX13" fmla="*/ 5560965 w 6095695"/>
              <a:gd name="connsiteY13" fmla="*/ 3718209 h 6857997"/>
              <a:gd name="connsiteX14" fmla="*/ 4325417 w 6095695"/>
              <a:gd name="connsiteY14" fmla="*/ 6637392 h 6857997"/>
              <a:gd name="connsiteX15" fmla="*/ 4077394 w 6095695"/>
              <a:gd name="connsiteY15" fmla="*/ 6857997 h 6857997"/>
              <a:gd name="connsiteX16" fmla="*/ 0 w 6095695"/>
              <a:gd name="connsiteY16" fmla="*/ 6857997 h 685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095695" h="6857997">
                <a:moveTo>
                  <a:pt x="3435036" y="0"/>
                </a:moveTo>
                <a:lnTo>
                  <a:pt x="4198562" y="0"/>
                </a:lnTo>
                <a:lnTo>
                  <a:pt x="4365987" y="128761"/>
                </a:lnTo>
                <a:cubicBezTo>
                  <a:pt x="5422363" y="981944"/>
                  <a:pt x="6095695" y="2273123"/>
                  <a:pt x="6095695" y="3718209"/>
                </a:cubicBezTo>
                <a:cubicBezTo>
                  <a:pt x="6095695" y="4922447"/>
                  <a:pt x="5628104" y="6019805"/>
                  <a:pt x="4860911" y="6845880"/>
                </a:cubicBezTo>
                <a:lnTo>
                  <a:pt x="4849107" y="6857997"/>
                </a:lnTo>
                <a:lnTo>
                  <a:pt x="4253869" y="6857997"/>
                </a:lnTo>
                <a:lnTo>
                  <a:pt x="4409441" y="6719623"/>
                </a:lnTo>
                <a:cubicBezTo>
                  <a:pt x="5194330" y="5951494"/>
                  <a:pt x="5679794" y="4890334"/>
                  <a:pt x="5679794" y="3718209"/>
                </a:cubicBezTo>
                <a:cubicBezTo>
                  <a:pt x="5679794" y="2179795"/>
                  <a:pt x="4843506" y="832535"/>
                  <a:pt x="3591563" y="88079"/>
                </a:cubicBezTo>
                <a:close/>
                <a:moveTo>
                  <a:pt x="0" y="0"/>
                </a:moveTo>
                <a:lnTo>
                  <a:pt x="3177466" y="0"/>
                </a:lnTo>
                <a:lnTo>
                  <a:pt x="3353291" y="88129"/>
                </a:lnTo>
                <a:cubicBezTo>
                  <a:pt x="4668281" y="787221"/>
                  <a:pt x="5560965" y="2150692"/>
                  <a:pt x="5560965" y="3718209"/>
                </a:cubicBezTo>
                <a:cubicBezTo>
                  <a:pt x="5560965" y="4858221"/>
                  <a:pt x="5088802" y="5890308"/>
                  <a:pt x="4325417" y="6637392"/>
                </a:cubicBezTo>
                <a:lnTo>
                  <a:pt x="4077394" y="6857997"/>
                </a:lnTo>
                <a:lnTo>
                  <a:pt x="0" y="6857997"/>
                </a:lnTo>
                <a:close/>
              </a:path>
            </a:pathLst>
          </a:custGeom>
          <a:blipFill dpi="0" rotWithShape="1">
            <a:blip r:embed="rId3">
              <a:alphaModFix amt="30000"/>
              <a:duotone>
                <a:prstClr val="black"/>
                <a:schemeClr val="accent1">
                  <a:tint val="45000"/>
                  <a:satMod val="400000"/>
                </a:schemeClr>
              </a:duotone>
              <a:extLst>
                <a:ext uri="{BEBA8EAE-BF5A-486C-A8C5-ECC9F3942E4B}">
                  <a14:imgProps xmlns:a14="http://schemas.microsoft.com/office/drawing/2010/main">
                    <a14:imgLayer r:embed="rId4">
                      <a14:imgEffect>
                        <a14:sharpenSoften amount="61000"/>
                      </a14:imgEffect>
                      <a14:imgEffect>
                        <a14:brightnessContrast bright="-25000" contrast="20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lt1"/>
              </a:solidFill>
            </a:endParaRPr>
          </a:p>
        </p:txBody>
      </p:sp>
      <p:sp>
        <p:nvSpPr>
          <p:cNvPr id="9" name="TextBox 8">
            <a:extLst>
              <a:ext uri="{FF2B5EF4-FFF2-40B4-BE49-F238E27FC236}">
                <a16:creationId xmlns:a16="http://schemas.microsoft.com/office/drawing/2014/main" id="{F6AB8E2B-1CAB-76E3-521F-A10EA13D2424}"/>
              </a:ext>
            </a:extLst>
          </p:cNvPr>
          <p:cNvSpPr txBox="1"/>
          <p:nvPr/>
        </p:nvSpPr>
        <p:spPr>
          <a:xfrm>
            <a:off x="6206052" y="1402206"/>
            <a:ext cx="5875283" cy="4700777"/>
          </a:xfrm>
          <a:prstGeom prst="rect">
            <a:avLst/>
          </a:prstGeom>
        </p:spPr>
        <p:txBody>
          <a:bodyPr vert="horz" lIns="91440" tIns="45720" rIns="91440" bIns="45720" rtlCol="0">
            <a:normAutofit lnSpcReduction="10000"/>
          </a:bodyPr>
          <a:lstStyle/>
          <a:p>
            <a:pPr indent="-182880" defTabSz="914400" fontAlgn="base">
              <a:lnSpc>
                <a:spcPct val="90000"/>
              </a:lnSpc>
              <a:spcAft>
                <a:spcPts val="600"/>
              </a:spcAft>
              <a:buClr>
                <a:schemeClr val="accent1">
                  <a:lumMod val="75000"/>
                </a:schemeClr>
              </a:buClr>
              <a:buSzPct val="85000"/>
              <a:buFont typeface="Wingdings" pitchFamily="2" charset="2"/>
              <a:buChar char="§"/>
            </a:pPr>
            <a:r>
              <a:rPr lang="en-US" sz="1600" dirty="0"/>
              <a:t>Every project in Android includes a Manifest XML file, which is AndroidManifest.xml, located in the root directory of its project hierarchy. The manifest file is an important part of our app because it defines the structure and metadata of our application, its components, and its requirements. This file includes nodes for each of the </a:t>
            </a:r>
            <a:r>
              <a:rPr lang="en-US" sz="1600" dirty="0">
                <a:hlinkClick r:id="rId5"/>
              </a:rPr>
              <a:t>Activities</a:t>
            </a:r>
            <a:r>
              <a:rPr lang="en-US" sz="1600" dirty="0"/>
              <a:t>, </a:t>
            </a:r>
            <a:r>
              <a:rPr lang="en-US" sz="1600" dirty="0">
                <a:hlinkClick r:id="rId6"/>
              </a:rPr>
              <a:t>Services</a:t>
            </a:r>
            <a:r>
              <a:rPr lang="en-US" sz="1600" dirty="0"/>
              <a:t>, </a:t>
            </a:r>
            <a:r>
              <a:rPr lang="en-US" sz="1600" dirty="0">
                <a:hlinkClick r:id="rId7"/>
              </a:rPr>
              <a:t>Content Providers</a:t>
            </a:r>
            <a:r>
              <a:rPr lang="en-US" sz="1600" dirty="0"/>
              <a:t>, and </a:t>
            </a:r>
            <a:r>
              <a:rPr lang="en-US" sz="1600" dirty="0">
                <a:hlinkClick r:id="rId8"/>
              </a:rPr>
              <a:t>Broadcast Receivers</a:t>
            </a:r>
            <a:r>
              <a:rPr lang="en-US" sz="1600" dirty="0"/>
              <a:t> that make the application, and using </a:t>
            </a:r>
            <a:r>
              <a:rPr lang="en-US" sz="1600" dirty="0">
                <a:hlinkClick r:id="rId9"/>
              </a:rPr>
              <a:t>Intent Filters</a:t>
            </a:r>
            <a:r>
              <a:rPr lang="en-US" sz="1600" dirty="0"/>
              <a:t> and Permissions determines how they coordinate with each other and other applications.</a:t>
            </a:r>
          </a:p>
          <a:p>
            <a:pPr indent="-182880" defTabSz="914400" fontAlgn="base">
              <a:lnSpc>
                <a:spcPct val="90000"/>
              </a:lnSpc>
              <a:spcAft>
                <a:spcPts val="600"/>
              </a:spcAft>
              <a:buClr>
                <a:schemeClr val="accent1">
                  <a:lumMod val="75000"/>
                </a:schemeClr>
              </a:buClr>
              <a:buSzPct val="85000"/>
              <a:buFont typeface="Wingdings" pitchFamily="2" charset="2"/>
              <a:buChar char="§"/>
            </a:pPr>
            <a:r>
              <a:rPr lang="en-US" sz="1600" dirty="0"/>
              <a:t>The manifest file also specifies the application metadata, which includes its icon, version number, themes, etc., and additional top-level nodes can specify any required permissions, and unit tests, and define hardware, screen, or platform requirements. The manifest comprises a root manifest tag with a package attribute set to the project’s package. It should also include an xmls:android attribute that will supply several system attributes used within the file. We use the versionCode attribute is used to define the current application version in the form of an integer that increments itself with the iteration of the version due to update. Also, the versionName attribute is used to specify a public version that will be displayed to the users.</a:t>
            </a:r>
          </a:p>
        </p:txBody>
      </p:sp>
      <p:grpSp>
        <p:nvGrpSpPr>
          <p:cNvPr id="34" name="Group 33">
            <a:extLst>
              <a:ext uri="{FF2B5EF4-FFF2-40B4-BE49-F238E27FC236}">
                <a16:creationId xmlns:a16="http://schemas.microsoft.com/office/drawing/2014/main" id="{D68B9961-F007-40D1-AF51-61B6DE5106C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35" name="Oval 34">
              <a:extLst>
                <a:ext uri="{FF2B5EF4-FFF2-40B4-BE49-F238E27FC236}">
                  <a16:creationId xmlns:a16="http://schemas.microsoft.com/office/drawing/2014/main" id="{E9FDF494-C7FB-47DF-BD39-1F65FA5508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10">
                <a:duotone>
                  <a:schemeClr val="accent1">
                    <a:shade val="45000"/>
                    <a:satMod val="135000"/>
                  </a:schemeClr>
                  <a:prstClr val="white"/>
                </a:duotone>
                <a:extLst>
                  <a:ext uri="{BEBA8EAE-BF5A-486C-A8C5-ECC9F3942E4B}">
                    <a14:imgProps xmlns:a14="http://schemas.microsoft.com/office/drawing/2010/main">
                      <a14:imgLayer r:embed="rId11">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a:lstStyle/>
            <a:p>
              <a:endParaRPr lang="en-US" dirty="0"/>
            </a:p>
          </p:txBody>
        </p:sp>
        <p:sp>
          <p:nvSpPr>
            <p:cNvPr id="36" name="Oval 35">
              <a:extLst>
                <a:ext uri="{FF2B5EF4-FFF2-40B4-BE49-F238E27FC236}">
                  <a16:creationId xmlns:a16="http://schemas.microsoft.com/office/drawing/2014/main" id="{3A822E1C-4C1A-4BEE-B19C-0FFB2D57BB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a:lstStyle/>
            <a:p>
              <a:endParaRPr lang="en-US" dirty="0"/>
            </a:p>
          </p:txBody>
        </p:sp>
      </p:grpSp>
    </p:spTree>
    <p:extLst>
      <p:ext uri="{BB962C8B-B14F-4D97-AF65-F5344CB8AC3E}">
        <p14:creationId xmlns:p14="http://schemas.microsoft.com/office/powerpoint/2010/main" val="21293555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5F5961-ED25-D497-BDCA-ECBFEE974D9B}"/>
              </a:ext>
            </a:extLst>
          </p:cNvPr>
          <p:cNvSpPr>
            <a:spLocks noGrp="1"/>
          </p:cNvSpPr>
          <p:nvPr>
            <p:ph type="title"/>
          </p:nvPr>
        </p:nvSpPr>
        <p:spPr/>
        <p:txBody>
          <a:bodyPr/>
          <a:lstStyle/>
          <a:p>
            <a:r>
              <a:rPr lang="en-US" b="1" i="0" dirty="0">
                <a:solidFill>
                  <a:srgbClr val="273239"/>
                </a:solidFill>
                <a:effectLst/>
                <a:latin typeface="Source Sans 3"/>
              </a:rPr>
              <a:t>Android | res/values folder</a:t>
            </a:r>
            <a:br>
              <a:rPr lang="en-US" b="1" i="0" dirty="0">
                <a:solidFill>
                  <a:srgbClr val="273239"/>
                </a:solidFill>
                <a:effectLst/>
                <a:latin typeface="Source Sans 3"/>
              </a:rPr>
            </a:br>
            <a:endParaRPr lang="en-US" dirty="0"/>
          </a:p>
        </p:txBody>
      </p:sp>
      <p:pic>
        <p:nvPicPr>
          <p:cNvPr id="5" name="Picture 4">
            <a:extLst>
              <a:ext uri="{FF2B5EF4-FFF2-40B4-BE49-F238E27FC236}">
                <a16:creationId xmlns:a16="http://schemas.microsoft.com/office/drawing/2014/main" id="{32272521-FF25-3D1D-91D5-4C00AA711397}"/>
              </a:ext>
            </a:extLst>
          </p:cNvPr>
          <p:cNvPicPr>
            <a:picLocks noChangeAspect="1"/>
          </p:cNvPicPr>
          <p:nvPr/>
        </p:nvPicPr>
        <p:blipFill>
          <a:blip r:embed="rId2"/>
          <a:stretch>
            <a:fillRect/>
          </a:stretch>
        </p:blipFill>
        <p:spPr>
          <a:xfrm>
            <a:off x="481373" y="75750"/>
            <a:ext cx="11437358" cy="6706499"/>
          </a:xfrm>
          <a:prstGeom prst="rect">
            <a:avLst/>
          </a:prstGeom>
        </p:spPr>
      </p:pic>
    </p:spTree>
    <p:extLst>
      <p:ext uri="{BB962C8B-B14F-4D97-AF65-F5344CB8AC3E}">
        <p14:creationId xmlns:p14="http://schemas.microsoft.com/office/powerpoint/2010/main" val="547772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D11DC-C142-ED79-E516-78F299ADC31B}"/>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28F3D75F-3104-65CF-6FDC-A7026B72DFA9}"/>
              </a:ext>
            </a:extLst>
          </p:cNvPr>
          <p:cNvSpPr>
            <a:spLocks noGrp="1"/>
          </p:cNvSpPr>
          <p:nvPr>
            <p:ph idx="1"/>
          </p:nvPr>
        </p:nvSpPr>
        <p:spPr/>
        <p:txBody>
          <a:bodyPr/>
          <a:lstStyle/>
          <a:p>
            <a:endParaRPr lang="en-US" dirty="0"/>
          </a:p>
        </p:txBody>
      </p:sp>
      <p:pic>
        <p:nvPicPr>
          <p:cNvPr id="5" name="Picture 4">
            <a:extLst>
              <a:ext uri="{FF2B5EF4-FFF2-40B4-BE49-F238E27FC236}">
                <a16:creationId xmlns:a16="http://schemas.microsoft.com/office/drawing/2014/main" id="{1BD8F72A-6370-DE3A-001F-DB6AFE12B13C}"/>
              </a:ext>
            </a:extLst>
          </p:cNvPr>
          <p:cNvPicPr>
            <a:picLocks noChangeAspect="1"/>
          </p:cNvPicPr>
          <p:nvPr/>
        </p:nvPicPr>
        <p:blipFill>
          <a:blip r:embed="rId2"/>
          <a:stretch>
            <a:fillRect/>
          </a:stretch>
        </p:blipFill>
        <p:spPr>
          <a:xfrm>
            <a:off x="966787" y="347662"/>
            <a:ext cx="10258425" cy="6162675"/>
          </a:xfrm>
          <a:prstGeom prst="rect">
            <a:avLst/>
          </a:prstGeom>
        </p:spPr>
      </p:pic>
    </p:spTree>
    <p:extLst>
      <p:ext uri="{BB962C8B-B14F-4D97-AF65-F5344CB8AC3E}">
        <p14:creationId xmlns:p14="http://schemas.microsoft.com/office/powerpoint/2010/main" val="39463170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7E46DE-D648-0238-41D1-EB1952B67195}"/>
              </a:ext>
            </a:extLst>
          </p:cNvPr>
          <p:cNvSpPr>
            <a:spLocks noGrp="1"/>
          </p:cNvSpPr>
          <p:nvPr>
            <p:ph type="title"/>
          </p:nvPr>
        </p:nvSpPr>
        <p:spPr/>
        <p:txBody>
          <a:bodyPr/>
          <a:lstStyle/>
          <a:p>
            <a:r>
              <a:rPr lang="en-US" dirty="0"/>
              <a:t>Logcat windows in android studio</a:t>
            </a:r>
          </a:p>
        </p:txBody>
      </p:sp>
      <p:pic>
        <p:nvPicPr>
          <p:cNvPr id="5" name="Content Placeholder 4">
            <a:extLst>
              <a:ext uri="{FF2B5EF4-FFF2-40B4-BE49-F238E27FC236}">
                <a16:creationId xmlns:a16="http://schemas.microsoft.com/office/drawing/2014/main" id="{C9A9367D-31E9-9099-E35C-0727896C09BA}"/>
              </a:ext>
            </a:extLst>
          </p:cNvPr>
          <p:cNvPicPr>
            <a:picLocks noGrp="1" noChangeAspect="1"/>
          </p:cNvPicPr>
          <p:nvPr>
            <p:ph idx="1"/>
          </p:nvPr>
        </p:nvPicPr>
        <p:blipFill>
          <a:blip r:embed="rId2"/>
          <a:stretch>
            <a:fillRect/>
          </a:stretch>
        </p:blipFill>
        <p:spPr>
          <a:xfrm>
            <a:off x="849750" y="1879107"/>
            <a:ext cx="11039793" cy="2703403"/>
          </a:xfrm>
        </p:spPr>
      </p:pic>
    </p:spTree>
    <p:extLst>
      <p:ext uri="{BB962C8B-B14F-4D97-AF65-F5344CB8AC3E}">
        <p14:creationId xmlns:p14="http://schemas.microsoft.com/office/powerpoint/2010/main" val="13641449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87D85-7A3D-C267-F1BC-DF7C78E57CE8}"/>
              </a:ext>
            </a:extLst>
          </p:cNvPr>
          <p:cNvSpPr>
            <a:spLocks noGrp="1"/>
          </p:cNvSpPr>
          <p:nvPr>
            <p:ph type="title"/>
          </p:nvPr>
        </p:nvSpPr>
        <p:spPr>
          <a:xfrm>
            <a:off x="76790" y="170000"/>
            <a:ext cx="10058400" cy="606749"/>
          </a:xfrm>
        </p:spPr>
        <p:txBody>
          <a:bodyPr>
            <a:normAutofit fontScale="90000"/>
          </a:bodyPr>
          <a:lstStyle/>
          <a:p>
            <a:r>
              <a:rPr lang="en-US" dirty="0"/>
              <a:t>How to Create new project</a:t>
            </a:r>
          </a:p>
        </p:txBody>
      </p:sp>
      <p:pic>
        <p:nvPicPr>
          <p:cNvPr id="5" name="Picture 4">
            <a:extLst>
              <a:ext uri="{FF2B5EF4-FFF2-40B4-BE49-F238E27FC236}">
                <a16:creationId xmlns:a16="http://schemas.microsoft.com/office/drawing/2014/main" id="{6E659B58-5D0E-62A8-443D-9DFE811C4569}"/>
              </a:ext>
            </a:extLst>
          </p:cNvPr>
          <p:cNvPicPr>
            <a:picLocks noChangeAspect="1"/>
          </p:cNvPicPr>
          <p:nvPr/>
        </p:nvPicPr>
        <p:blipFill>
          <a:blip r:embed="rId2"/>
          <a:stretch>
            <a:fillRect/>
          </a:stretch>
        </p:blipFill>
        <p:spPr>
          <a:xfrm>
            <a:off x="1271752" y="776749"/>
            <a:ext cx="8959609" cy="5927477"/>
          </a:xfrm>
          <a:prstGeom prst="rect">
            <a:avLst/>
          </a:prstGeom>
        </p:spPr>
      </p:pic>
    </p:spTree>
    <p:extLst>
      <p:ext uri="{BB962C8B-B14F-4D97-AF65-F5344CB8AC3E}">
        <p14:creationId xmlns:p14="http://schemas.microsoft.com/office/powerpoint/2010/main" val="42887535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F9C223-40D8-9C4D-90FD-89441B4279C2}"/>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59499F18-7692-6673-0344-DB882CA6F33D}"/>
              </a:ext>
            </a:extLst>
          </p:cNvPr>
          <p:cNvSpPr>
            <a:spLocks noGrp="1"/>
          </p:cNvSpPr>
          <p:nvPr>
            <p:ph idx="1"/>
          </p:nvPr>
        </p:nvSpPr>
        <p:spPr/>
        <p:txBody>
          <a:bodyPr/>
          <a:lstStyle/>
          <a:p>
            <a:endParaRPr lang="en-US" dirty="0"/>
          </a:p>
        </p:txBody>
      </p:sp>
      <p:pic>
        <p:nvPicPr>
          <p:cNvPr id="5" name="Picture 4">
            <a:extLst>
              <a:ext uri="{FF2B5EF4-FFF2-40B4-BE49-F238E27FC236}">
                <a16:creationId xmlns:a16="http://schemas.microsoft.com/office/drawing/2014/main" id="{5C0866BA-EC6D-F42F-7300-8E0043FED4BD}"/>
              </a:ext>
            </a:extLst>
          </p:cNvPr>
          <p:cNvPicPr>
            <a:picLocks noChangeAspect="1"/>
          </p:cNvPicPr>
          <p:nvPr/>
        </p:nvPicPr>
        <p:blipFill rotWithShape="1">
          <a:blip r:embed="rId2"/>
          <a:srcRect b="1705"/>
          <a:stretch/>
        </p:blipFill>
        <p:spPr>
          <a:xfrm>
            <a:off x="0" y="0"/>
            <a:ext cx="12192000" cy="6663559"/>
          </a:xfrm>
          <a:prstGeom prst="rect">
            <a:avLst/>
          </a:prstGeom>
        </p:spPr>
      </p:pic>
    </p:spTree>
    <p:extLst>
      <p:ext uri="{BB962C8B-B14F-4D97-AF65-F5344CB8AC3E}">
        <p14:creationId xmlns:p14="http://schemas.microsoft.com/office/powerpoint/2010/main" val="41483248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964958D-AF5D-4863-B5FB-83F6B8CB1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44" y="0"/>
            <a:ext cx="12188656"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C2185E1-8F5C-73EA-91CB-1E186BABD23F}"/>
              </a:ext>
            </a:extLst>
          </p:cNvPr>
          <p:cNvSpPr>
            <a:spLocks noGrp="1"/>
          </p:cNvSpPr>
          <p:nvPr>
            <p:ph type="title"/>
          </p:nvPr>
        </p:nvSpPr>
        <p:spPr>
          <a:xfrm>
            <a:off x="4970109" y="484632"/>
            <a:ext cx="6730277" cy="1609344"/>
          </a:xfrm>
          <a:ln>
            <a:noFill/>
          </a:ln>
        </p:spPr>
        <p:txBody>
          <a:bodyPr>
            <a:normAutofit/>
          </a:bodyPr>
          <a:lstStyle/>
          <a:p>
            <a:r>
              <a:rPr lang="en-US" sz="4800" dirty="0"/>
              <a:t>Introduction to android studio</a:t>
            </a:r>
          </a:p>
        </p:txBody>
      </p:sp>
      <p:pic>
        <p:nvPicPr>
          <p:cNvPr id="5" name="Picture 4" descr="Cute yellow robot">
            <a:extLst>
              <a:ext uri="{FF2B5EF4-FFF2-40B4-BE49-F238E27FC236}">
                <a16:creationId xmlns:a16="http://schemas.microsoft.com/office/drawing/2014/main" id="{91CC6623-93D3-4730-DB01-CBEC4BB24C67}"/>
              </a:ext>
            </a:extLst>
          </p:cNvPr>
          <p:cNvPicPr>
            <a:picLocks noChangeAspect="1"/>
          </p:cNvPicPr>
          <p:nvPr/>
        </p:nvPicPr>
        <p:blipFill rotWithShape="1">
          <a:blip r:embed="rId4"/>
          <a:srcRect l="50179" r="4593" b="-1"/>
          <a:stretch/>
        </p:blipFill>
        <p:spPr>
          <a:xfrm>
            <a:off x="3344" y="10"/>
            <a:ext cx="4646726" cy="6857990"/>
          </a:xfrm>
          <a:prstGeom prst="rect">
            <a:avLst/>
          </a:prstGeom>
        </p:spPr>
      </p:pic>
      <p:sp>
        <p:nvSpPr>
          <p:cNvPr id="3" name="Content Placeholder 2">
            <a:extLst>
              <a:ext uri="{FF2B5EF4-FFF2-40B4-BE49-F238E27FC236}">
                <a16:creationId xmlns:a16="http://schemas.microsoft.com/office/drawing/2014/main" id="{62B5D452-3B72-DEAD-72B5-1B982BC5FABA}"/>
              </a:ext>
            </a:extLst>
          </p:cNvPr>
          <p:cNvSpPr>
            <a:spLocks noGrp="1"/>
          </p:cNvSpPr>
          <p:nvPr>
            <p:ph idx="1"/>
          </p:nvPr>
        </p:nvSpPr>
        <p:spPr>
          <a:xfrm>
            <a:off x="4970109" y="2121408"/>
            <a:ext cx="6730276" cy="4050792"/>
          </a:xfrm>
        </p:spPr>
        <p:txBody>
          <a:bodyPr>
            <a:normAutofit/>
          </a:bodyPr>
          <a:lstStyle/>
          <a:p>
            <a:r>
              <a:rPr lang="en-US" sz="1800" dirty="0"/>
              <a:t>It is stated that “If you give me six hours to chop down a tree then I will spend the first four hours in sharpening the axe”. So, in the Android Development World if we consider Android Development as the tree then Android Studio should be the axe. Yes, if you are starting Android Development then you must be familiar with Android Studio i.e. the tool that is used for developing Android applications. Android Studio is the official IDE (Integrated Development Environment) for Android app development, and it is based on JetBrains’ IntelliJ IDEA software.</a:t>
            </a:r>
          </a:p>
        </p:txBody>
      </p:sp>
      <p:grpSp>
        <p:nvGrpSpPr>
          <p:cNvPr id="11" name="Group 10">
            <a:extLst>
              <a:ext uri="{FF2B5EF4-FFF2-40B4-BE49-F238E27FC236}">
                <a16:creationId xmlns:a16="http://schemas.microsoft.com/office/drawing/2014/main" id="{11002ACD-3B0C-4885-8754-8A00E926FE4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12" name="Oval 11">
              <a:extLst>
                <a:ext uri="{FF2B5EF4-FFF2-40B4-BE49-F238E27FC236}">
                  <a16:creationId xmlns:a16="http://schemas.microsoft.com/office/drawing/2014/main" id="{DF0313CD-4196-4456-A70D-5EE2B995BA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5">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3" name="Oval 12">
              <a:extLst>
                <a:ext uri="{FF2B5EF4-FFF2-40B4-BE49-F238E27FC236}">
                  <a16:creationId xmlns:a16="http://schemas.microsoft.com/office/drawing/2014/main" id="{80DE0B32-9EE8-4975-AD48-3855B0A82A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Tree>
    <p:extLst>
      <p:ext uri="{BB962C8B-B14F-4D97-AF65-F5344CB8AC3E}">
        <p14:creationId xmlns:p14="http://schemas.microsoft.com/office/powerpoint/2010/main" val="401029662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E6F433-8A1C-325E-2455-8256842A4194}"/>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BC6E8C47-7FCD-92C0-9F92-831EC0412E9A}"/>
              </a:ext>
            </a:extLst>
          </p:cNvPr>
          <p:cNvSpPr>
            <a:spLocks noGrp="1"/>
          </p:cNvSpPr>
          <p:nvPr>
            <p:ph idx="1"/>
          </p:nvPr>
        </p:nvSpPr>
        <p:spPr/>
        <p:txBody>
          <a:bodyPr/>
          <a:lstStyle/>
          <a:p>
            <a:endParaRPr lang="en-US" dirty="0"/>
          </a:p>
        </p:txBody>
      </p:sp>
      <p:pic>
        <p:nvPicPr>
          <p:cNvPr id="5" name="Picture 4">
            <a:extLst>
              <a:ext uri="{FF2B5EF4-FFF2-40B4-BE49-F238E27FC236}">
                <a16:creationId xmlns:a16="http://schemas.microsoft.com/office/drawing/2014/main" id="{80EBC1BC-553B-1DB4-9CDA-70FBD404CF27}"/>
              </a:ext>
            </a:extLst>
          </p:cNvPr>
          <p:cNvPicPr>
            <a:picLocks noChangeAspect="1"/>
          </p:cNvPicPr>
          <p:nvPr/>
        </p:nvPicPr>
        <p:blipFill rotWithShape="1">
          <a:blip r:embed="rId2"/>
          <a:srcRect t="1117"/>
          <a:stretch/>
        </p:blipFill>
        <p:spPr>
          <a:xfrm>
            <a:off x="528637" y="304800"/>
            <a:ext cx="11495197" cy="6508530"/>
          </a:xfrm>
          <a:prstGeom prst="rect">
            <a:avLst/>
          </a:prstGeom>
        </p:spPr>
      </p:pic>
    </p:spTree>
    <p:extLst>
      <p:ext uri="{BB962C8B-B14F-4D97-AF65-F5344CB8AC3E}">
        <p14:creationId xmlns:p14="http://schemas.microsoft.com/office/powerpoint/2010/main" val="6477509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14A80B-AD0E-61D0-B082-CDCA03D7E990}"/>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2A882618-2202-349B-82CA-D572F3FAEB77}"/>
              </a:ext>
            </a:extLst>
          </p:cNvPr>
          <p:cNvSpPr>
            <a:spLocks noGrp="1"/>
          </p:cNvSpPr>
          <p:nvPr>
            <p:ph idx="1"/>
          </p:nvPr>
        </p:nvSpPr>
        <p:spPr/>
        <p:txBody>
          <a:bodyPr/>
          <a:lstStyle/>
          <a:p>
            <a:endParaRPr lang="en-US" dirty="0"/>
          </a:p>
        </p:txBody>
      </p:sp>
      <p:pic>
        <p:nvPicPr>
          <p:cNvPr id="5" name="Picture 4">
            <a:extLst>
              <a:ext uri="{FF2B5EF4-FFF2-40B4-BE49-F238E27FC236}">
                <a16:creationId xmlns:a16="http://schemas.microsoft.com/office/drawing/2014/main" id="{F134722A-6CE0-5058-2B65-D588348B7793}"/>
              </a:ext>
            </a:extLst>
          </p:cNvPr>
          <p:cNvPicPr>
            <a:picLocks noChangeAspect="1"/>
          </p:cNvPicPr>
          <p:nvPr/>
        </p:nvPicPr>
        <p:blipFill>
          <a:blip r:embed="rId2"/>
          <a:stretch>
            <a:fillRect/>
          </a:stretch>
        </p:blipFill>
        <p:spPr>
          <a:xfrm>
            <a:off x="0" y="0"/>
            <a:ext cx="12192000" cy="6716110"/>
          </a:xfrm>
          <a:prstGeom prst="rect">
            <a:avLst/>
          </a:prstGeom>
        </p:spPr>
      </p:pic>
    </p:spTree>
    <p:extLst>
      <p:ext uri="{BB962C8B-B14F-4D97-AF65-F5344CB8AC3E}">
        <p14:creationId xmlns:p14="http://schemas.microsoft.com/office/powerpoint/2010/main" val="36264356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320E524-38B6-816E-A6E8-1E9B5D71155A}"/>
              </a:ext>
            </a:extLst>
          </p:cNvPr>
          <p:cNvPicPr>
            <a:picLocks noChangeAspect="1"/>
          </p:cNvPicPr>
          <p:nvPr/>
        </p:nvPicPr>
        <p:blipFill>
          <a:blip r:embed="rId2"/>
          <a:stretch>
            <a:fillRect/>
          </a:stretch>
        </p:blipFill>
        <p:spPr>
          <a:xfrm>
            <a:off x="315310" y="901020"/>
            <a:ext cx="11561380" cy="5055960"/>
          </a:xfrm>
          <a:prstGeom prst="rect">
            <a:avLst/>
          </a:prstGeom>
        </p:spPr>
      </p:pic>
    </p:spTree>
    <p:extLst>
      <p:ext uri="{BB962C8B-B14F-4D97-AF65-F5344CB8AC3E}">
        <p14:creationId xmlns:p14="http://schemas.microsoft.com/office/powerpoint/2010/main" val="318149224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885D06-27D5-B4CB-E2EF-B33E1AC69A64}"/>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81912622-7618-4FD4-94D3-46E1DEC60C56}"/>
              </a:ext>
            </a:extLst>
          </p:cNvPr>
          <p:cNvSpPr>
            <a:spLocks noGrp="1"/>
          </p:cNvSpPr>
          <p:nvPr>
            <p:ph idx="1"/>
          </p:nvPr>
        </p:nvSpPr>
        <p:spPr/>
        <p:txBody>
          <a:bodyPr/>
          <a:lstStyle/>
          <a:p>
            <a:endParaRPr lang="en-US" dirty="0"/>
          </a:p>
        </p:txBody>
      </p:sp>
      <p:pic>
        <p:nvPicPr>
          <p:cNvPr id="7" name="Picture 6">
            <a:extLst>
              <a:ext uri="{FF2B5EF4-FFF2-40B4-BE49-F238E27FC236}">
                <a16:creationId xmlns:a16="http://schemas.microsoft.com/office/drawing/2014/main" id="{7C111B77-C906-90A3-B2F0-92C3FFD7AEB1}"/>
              </a:ext>
            </a:extLst>
          </p:cNvPr>
          <p:cNvPicPr>
            <a:picLocks noChangeAspect="1"/>
          </p:cNvPicPr>
          <p:nvPr/>
        </p:nvPicPr>
        <p:blipFill>
          <a:blip r:embed="rId2"/>
          <a:stretch>
            <a:fillRect/>
          </a:stretch>
        </p:blipFill>
        <p:spPr>
          <a:xfrm>
            <a:off x="1066800" y="33337"/>
            <a:ext cx="10058400" cy="6791325"/>
          </a:xfrm>
          <a:prstGeom prst="rect">
            <a:avLst/>
          </a:prstGeom>
        </p:spPr>
      </p:pic>
    </p:spTree>
    <p:extLst>
      <p:ext uri="{BB962C8B-B14F-4D97-AF65-F5344CB8AC3E}">
        <p14:creationId xmlns:p14="http://schemas.microsoft.com/office/powerpoint/2010/main" val="72105802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08E9DBE-7264-BAAE-CEF4-E5D311C47D2D}"/>
              </a:ext>
            </a:extLst>
          </p:cNvPr>
          <p:cNvPicPr>
            <a:picLocks noChangeAspect="1"/>
          </p:cNvPicPr>
          <p:nvPr/>
        </p:nvPicPr>
        <p:blipFill>
          <a:blip r:embed="rId2"/>
          <a:stretch>
            <a:fillRect/>
          </a:stretch>
        </p:blipFill>
        <p:spPr>
          <a:xfrm>
            <a:off x="732961" y="189186"/>
            <a:ext cx="9654024" cy="6668814"/>
          </a:xfrm>
          <a:prstGeom prst="rect">
            <a:avLst/>
          </a:prstGeom>
        </p:spPr>
      </p:pic>
    </p:spTree>
    <p:extLst>
      <p:ext uri="{BB962C8B-B14F-4D97-AF65-F5344CB8AC3E}">
        <p14:creationId xmlns:p14="http://schemas.microsoft.com/office/powerpoint/2010/main" val="9820934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28687B0-5321-6013-9E67-16125A4B3B77}"/>
              </a:ext>
            </a:extLst>
          </p:cNvPr>
          <p:cNvPicPr>
            <a:picLocks noChangeAspect="1"/>
          </p:cNvPicPr>
          <p:nvPr/>
        </p:nvPicPr>
        <p:blipFill>
          <a:blip r:embed="rId2"/>
          <a:stretch>
            <a:fillRect/>
          </a:stretch>
        </p:blipFill>
        <p:spPr>
          <a:xfrm>
            <a:off x="1228725" y="838200"/>
            <a:ext cx="9734550" cy="5181600"/>
          </a:xfrm>
          <a:prstGeom prst="rect">
            <a:avLst/>
          </a:prstGeom>
        </p:spPr>
      </p:pic>
    </p:spTree>
    <p:extLst>
      <p:ext uri="{BB962C8B-B14F-4D97-AF65-F5344CB8AC3E}">
        <p14:creationId xmlns:p14="http://schemas.microsoft.com/office/powerpoint/2010/main" val="154558257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155C4E6-38A3-88D7-F199-39B36629B3AC}"/>
              </a:ext>
            </a:extLst>
          </p:cNvPr>
          <p:cNvPicPr>
            <a:picLocks noChangeAspect="1"/>
          </p:cNvPicPr>
          <p:nvPr/>
        </p:nvPicPr>
        <p:blipFill>
          <a:blip r:embed="rId2"/>
          <a:stretch>
            <a:fillRect/>
          </a:stretch>
        </p:blipFill>
        <p:spPr>
          <a:xfrm>
            <a:off x="809625" y="942975"/>
            <a:ext cx="10572750" cy="4972050"/>
          </a:xfrm>
          <a:prstGeom prst="rect">
            <a:avLst/>
          </a:prstGeom>
        </p:spPr>
      </p:pic>
    </p:spTree>
    <p:extLst>
      <p:ext uri="{BB962C8B-B14F-4D97-AF65-F5344CB8AC3E}">
        <p14:creationId xmlns:p14="http://schemas.microsoft.com/office/powerpoint/2010/main" val="315245828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D56E25-1465-6CDE-63F0-92B3D10869E4}"/>
              </a:ext>
            </a:extLst>
          </p:cNvPr>
          <p:cNvSpPr>
            <a:spLocks noGrp="1"/>
          </p:cNvSpPr>
          <p:nvPr>
            <p:ph type="title"/>
          </p:nvPr>
        </p:nvSpPr>
        <p:spPr>
          <a:xfrm>
            <a:off x="155448" y="127000"/>
            <a:ext cx="10058400" cy="714248"/>
          </a:xfrm>
        </p:spPr>
        <p:txBody>
          <a:bodyPr>
            <a:normAutofit fontScale="90000"/>
          </a:bodyPr>
          <a:lstStyle/>
          <a:p>
            <a:r>
              <a:rPr lang="en-US" dirty="0"/>
              <a:t>First program in android studio</a:t>
            </a:r>
          </a:p>
        </p:txBody>
      </p:sp>
      <p:pic>
        <p:nvPicPr>
          <p:cNvPr id="5" name="Content Placeholder 4">
            <a:extLst>
              <a:ext uri="{FF2B5EF4-FFF2-40B4-BE49-F238E27FC236}">
                <a16:creationId xmlns:a16="http://schemas.microsoft.com/office/drawing/2014/main" id="{F747B321-DE11-7210-4713-6AA898DC87E8}"/>
              </a:ext>
            </a:extLst>
          </p:cNvPr>
          <p:cNvPicPr>
            <a:picLocks noGrp="1" noChangeAspect="1"/>
          </p:cNvPicPr>
          <p:nvPr>
            <p:ph idx="1"/>
          </p:nvPr>
        </p:nvPicPr>
        <p:blipFill>
          <a:blip r:embed="rId2"/>
          <a:stretch>
            <a:fillRect/>
          </a:stretch>
        </p:blipFill>
        <p:spPr>
          <a:xfrm>
            <a:off x="2590800" y="893955"/>
            <a:ext cx="9436200" cy="5964045"/>
          </a:xfrm>
        </p:spPr>
      </p:pic>
    </p:spTree>
    <p:extLst>
      <p:ext uri="{BB962C8B-B14F-4D97-AF65-F5344CB8AC3E}">
        <p14:creationId xmlns:p14="http://schemas.microsoft.com/office/powerpoint/2010/main" val="137889539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F1F5CD-BA3F-D256-50D1-4C4403E4AD5C}"/>
              </a:ext>
            </a:extLst>
          </p:cNvPr>
          <p:cNvSpPr>
            <a:spLocks noGrp="1"/>
          </p:cNvSpPr>
          <p:nvPr>
            <p:ph type="title"/>
          </p:nvPr>
        </p:nvSpPr>
        <p:spPr>
          <a:xfrm>
            <a:off x="260223" y="208407"/>
            <a:ext cx="10058400" cy="544068"/>
          </a:xfrm>
        </p:spPr>
        <p:txBody>
          <a:bodyPr>
            <a:normAutofit fontScale="90000"/>
          </a:bodyPr>
          <a:lstStyle/>
          <a:p>
            <a:r>
              <a:rPr lang="en-US" dirty="0"/>
              <a:t>Continue:</a:t>
            </a:r>
          </a:p>
        </p:txBody>
      </p:sp>
      <p:sp>
        <p:nvSpPr>
          <p:cNvPr id="3" name="Content Placeholder 2">
            <a:extLst>
              <a:ext uri="{FF2B5EF4-FFF2-40B4-BE49-F238E27FC236}">
                <a16:creationId xmlns:a16="http://schemas.microsoft.com/office/drawing/2014/main" id="{4C3B5B81-DA84-6733-BBE9-9806173FB6AB}"/>
              </a:ext>
            </a:extLst>
          </p:cNvPr>
          <p:cNvSpPr>
            <a:spLocks noGrp="1"/>
          </p:cNvSpPr>
          <p:nvPr>
            <p:ph idx="1"/>
          </p:nvPr>
        </p:nvSpPr>
        <p:spPr>
          <a:xfrm>
            <a:off x="1066800" y="2149983"/>
            <a:ext cx="10058400" cy="1545717"/>
          </a:xfrm>
        </p:spPr>
        <p:txBody>
          <a:bodyPr>
            <a:normAutofit fontScale="92500" lnSpcReduction="10000"/>
          </a:bodyPr>
          <a:lstStyle/>
          <a:p>
            <a:pPr algn="l" fontAlgn="base"/>
            <a:r>
              <a:rPr lang="en-US" dirty="0"/>
              <a:t>For every activity, a “.java” file and a “.xml” file is created. In this case for MainActivity, “MainActivity.java” and “activity_main.xml” are created.The above java file shows us the default code that is present when an app is created. An activity is created that extends AppCompactActivity class.</a:t>
            </a:r>
          </a:p>
          <a:p>
            <a:pPr algn="l" fontAlgn="base"/>
            <a:r>
              <a:rPr lang="en-US" dirty="0"/>
              <a:t>The “res” folder contains “layout” subfolder, which includes the xml files of the projects.</a:t>
            </a:r>
          </a:p>
          <a:p>
            <a:endParaRPr lang="en-US" dirty="0"/>
          </a:p>
        </p:txBody>
      </p:sp>
    </p:spTree>
    <p:extLst>
      <p:ext uri="{BB962C8B-B14F-4D97-AF65-F5344CB8AC3E}">
        <p14:creationId xmlns:p14="http://schemas.microsoft.com/office/powerpoint/2010/main" val="162385582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26ACF3-6C77-DBE8-AFBF-91A2A7888FA8}"/>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FE7CB495-22BC-10F6-8D25-0391381DE68E}"/>
              </a:ext>
            </a:extLst>
          </p:cNvPr>
          <p:cNvSpPr>
            <a:spLocks noGrp="1"/>
          </p:cNvSpPr>
          <p:nvPr>
            <p:ph idx="1"/>
          </p:nvPr>
        </p:nvSpPr>
        <p:spPr/>
        <p:txBody>
          <a:bodyPr/>
          <a:lstStyle/>
          <a:p>
            <a:endParaRPr lang="en-US" dirty="0"/>
          </a:p>
        </p:txBody>
      </p:sp>
      <p:pic>
        <p:nvPicPr>
          <p:cNvPr id="4098" name="Picture 2" descr="android8">
            <a:extLst>
              <a:ext uri="{FF2B5EF4-FFF2-40B4-BE49-F238E27FC236}">
                <a16:creationId xmlns:a16="http://schemas.microsoft.com/office/drawing/2014/main" id="{B24C1C37-0B33-5159-3695-FA219291EB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1219764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47574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964958D-AF5D-4863-B5FB-83F6B8CB1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44" y="0"/>
            <a:ext cx="12188656"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D12A4EB-905D-4B51-240E-2380D98682E7}"/>
              </a:ext>
            </a:extLst>
          </p:cNvPr>
          <p:cNvSpPr>
            <a:spLocks noGrp="1"/>
          </p:cNvSpPr>
          <p:nvPr>
            <p:ph type="title"/>
          </p:nvPr>
        </p:nvSpPr>
        <p:spPr>
          <a:xfrm>
            <a:off x="4970109" y="484632"/>
            <a:ext cx="6730277" cy="1609344"/>
          </a:xfrm>
          <a:ln>
            <a:noFill/>
          </a:ln>
        </p:spPr>
        <p:txBody>
          <a:bodyPr>
            <a:normAutofit/>
          </a:bodyPr>
          <a:lstStyle/>
          <a:p>
            <a:r>
              <a:rPr lang="en-US" sz="4800" dirty="0"/>
              <a:t>What is android studio</a:t>
            </a:r>
          </a:p>
        </p:txBody>
      </p:sp>
      <p:pic>
        <p:nvPicPr>
          <p:cNvPr id="5" name="Picture 4">
            <a:extLst>
              <a:ext uri="{FF2B5EF4-FFF2-40B4-BE49-F238E27FC236}">
                <a16:creationId xmlns:a16="http://schemas.microsoft.com/office/drawing/2014/main" id="{3E686AAF-4B7D-C128-5F9E-2434B2758AB2}"/>
              </a:ext>
            </a:extLst>
          </p:cNvPr>
          <p:cNvPicPr>
            <a:picLocks noChangeAspect="1"/>
          </p:cNvPicPr>
          <p:nvPr/>
        </p:nvPicPr>
        <p:blipFill rotWithShape="1">
          <a:blip r:embed="rId4"/>
          <a:srcRect l="14222" r="47665"/>
          <a:stretch/>
        </p:blipFill>
        <p:spPr>
          <a:xfrm>
            <a:off x="3344" y="10"/>
            <a:ext cx="4646726" cy="6857990"/>
          </a:xfrm>
          <a:prstGeom prst="rect">
            <a:avLst/>
          </a:prstGeom>
        </p:spPr>
      </p:pic>
      <p:sp>
        <p:nvSpPr>
          <p:cNvPr id="3" name="Content Placeholder 2">
            <a:extLst>
              <a:ext uri="{FF2B5EF4-FFF2-40B4-BE49-F238E27FC236}">
                <a16:creationId xmlns:a16="http://schemas.microsoft.com/office/drawing/2014/main" id="{A3A828D3-4004-19E0-8EB7-4D73932F911A}"/>
              </a:ext>
            </a:extLst>
          </p:cNvPr>
          <p:cNvSpPr>
            <a:spLocks noGrp="1"/>
          </p:cNvSpPr>
          <p:nvPr>
            <p:ph idx="1"/>
          </p:nvPr>
        </p:nvSpPr>
        <p:spPr>
          <a:xfrm>
            <a:off x="4970109" y="2121408"/>
            <a:ext cx="6730276" cy="4050792"/>
          </a:xfrm>
        </p:spPr>
        <p:txBody>
          <a:bodyPr>
            <a:normAutofit fontScale="92500" lnSpcReduction="10000"/>
          </a:bodyPr>
          <a:lstStyle/>
          <a:p>
            <a:pPr fontAlgn="base"/>
            <a:r>
              <a:rPr lang="en-US" sz="1400" dirty="0">
                <a:latin typeface="Times New Roman" panose="02020603050405020304" pitchFamily="18" charset="0"/>
                <a:cs typeface="Times New Roman" panose="02020603050405020304" pitchFamily="18" charset="0"/>
              </a:rPr>
              <a:t>Android Studio is the official IDE (Integrated Development Environment) for Android app development, and it is based on JetBrains’ IntelliJ IDEA software. Android Studio provides many excellent features that enhance productivity when building Android apps, such as:</a:t>
            </a:r>
          </a:p>
          <a:p>
            <a:pPr fontAlgn="base">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A blended environment where one can develop for all Android devices</a:t>
            </a:r>
          </a:p>
          <a:p>
            <a:pPr fontAlgn="base">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Apply Changes to push code and resource changes to the running app without restarting the app</a:t>
            </a:r>
          </a:p>
          <a:p>
            <a:pPr fontAlgn="base">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A flexible Gradle-based build system</a:t>
            </a:r>
          </a:p>
          <a:p>
            <a:pPr fontAlgn="base">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A fast and feature-rich emulator</a:t>
            </a:r>
          </a:p>
          <a:p>
            <a:pPr fontAlgn="base">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GitHub and Code template integration to assist you to develop common app features and import sample code</a:t>
            </a:r>
          </a:p>
          <a:p>
            <a:pPr fontAlgn="base">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Extensive testing tools and frameworks</a:t>
            </a:r>
          </a:p>
          <a:p>
            <a:pPr fontAlgn="base">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C++ and NDK support</a:t>
            </a:r>
          </a:p>
          <a:p>
            <a:pPr fontAlgn="base">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Built-in support for Google Cloud Platform, making it easy to integrate Google Cloud Messaging and App Engine, and many more.</a:t>
            </a:r>
          </a:p>
          <a:p>
            <a:pPr fontAlgn="base">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Provides GUI tools that simplify the less interesting parts of app development. </a:t>
            </a:r>
          </a:p>
          <a:p>
            <a:pPr fontAlgn="base">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Easy integration with real time database ‘firebase’.</a:t>
            </a:r>
          </a:p>
          <a:p>
            <a:endParaRPr lang="en-US" sz="1400" dirty="0"/>
          </a:p>
        </p:txBody>
      </p:sp>
      <p:grpSp>
        <p:nvGrpSpPr>
          <p:cNvPr id="11" name="Group 10">
            <a:extLst>
              <a:ext uri="{FF2B5EF4-FFF2-40B4-BE49-F238E27FC236}">
                <a16:creationId xmlns:a16="http://schemas.microsoft.com/office/drawing/2014/main" id="{11002ACD-3B0C-4885-8754-8A00E926FE4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12" name="Oval 11">
              <a:extLst>
                <a:ext uri="{FF2B5EF4-FFF2-40B4-BE49-F238E27FC236}">
                  <a16:creationId xmlns:a16="http://schemas.microsoft.com/office/drawing/2014/main" id="{DF0313CD-4196-4456-A70D-5EE2B995BA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5">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3" name="Oval 12">
              <a:extLst>
                <a:ext uri="{FF2B5EF4-FFF2-40B4-BE49-F238E27FC236}">
                  <a16:creationId xmlns:a16="http://schemas.microsoft.com/office/drawing/2014/main" id="{80DE0B32-9EE8-4975-AD48-3855B0A82A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Tree>
    <p:extLst>
      <p:ext uri="{BB962C8B-B14F-4D97-AF65-F5344CB8AC3E}">
        <p14:creationId xmlns:p14="http://schemas.microsoft.com/office/powerpoint/2010/main" val="330559978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4FFBE84-EDE1-2766-13E1-5268F095E8E1}"/>
              </a:ext>
            </a:extLst>
          </p:cNvPr>
          <p:cNvSpPr>
            <a:spLocks noGrp="1"/>
          </p:cNvSpPr>
          <p:nvPr>
            <p:ph idx="1"/>
          </p:nvPr>
        </p:nvSpPr>
        <p:spPr>
          <a:xfrm>
            <a:off x="853538" y="1226673"/>
            <a:ext cx="10058400" cy="4050792"/>
          </a:xfrm>
        </p:spPr>
        <p:txBody>
          <a:bodyPr>
            <a:normAutofit fontScale="92500" lnSpcReduction="20000"/>
          </a:bodyPr>
          <a:lstStyle/>
          <a:p>
            <a:pPr algn="l" fontAlgn="base">
              <a:buFont typeface="Arial" panose="020B0604020202020204" pitchFamily="34" charset="0"/>
              <a:buChar char="•"/>
            </a:pPr>
            <a:r>
              <a:rPr lang="en-US" dirty="0"/>
              <a:t>You can find the activity_main.xml file under the layout folder. This the XML file corresponding to the MainActivity. There is an onCreate function that overrides a function of AppCompactActivity class. onCreate(Bundle) is where you initialize your activity. When the activity is first started, then onCreate() methods are called. But after the first start of Activity, the onCreate() of application will not be called for subsequent runs.</a:t>
            </a:r>
          </a:p>
          <a:p>
            <a:pPr algn="l" fontAlgn="base">
              <a:buFont typeface="Arial" panose="020B0604020202020204" pitchFamily="34" charset="0"/>
              <a:buChar char="•"/>
            </a:pPr>
            <a:r>
              <a:rPr lang="en-US" dirty="0"/>
              <a:t>Now, consider the activity_main.xml file, it contains various tags similar to HTML. The first tag ensures the version. The second tag is usually the Layout tag. There are various types of Layouts but for now, let us go with the default RelativeLayout. This is a layout that places the widgets relative to screen size.There is a TextView widget by default. This “TextView” is basically the Text field that displays the text specified. It has various attributes. For now, consider the default attributes present. The layout_width and layout_height are the width and height of the widget occupied in the screen. The attribute “wrap_content” refers to width or height being restricted to the content of the text.</a:t>
            </a:r>
          </a:p>
          <a:p>
            <a:pPr algn="l" fontAlgn="base">
              <a:buFont typeface="Arial" panose="020B0604020202020204" pitchFamily="34" charset="0"/>
              <a:buChar char="•"/>
            </a:pPr>
            <a:r>
              <a:rPr lang="en-US" dirty="0"/>
              <a:t>The text attribute takes a string in quotations ( i.e., “ ” ). The content within this is displayed on the screen.</a:t>
            </a:r>
          </a:p>
          <a:p>
            <a:endParaRPr lang="en-US" dirty="0"/>
          </a:p>
        </p:txBody>
      </p:sp>
    </p:spTree>
    <p:extLst>
      <p:ext uri="{BB962C8B-B14F-4D97-AF65-F5344CB8AC3E}">
        <p14:creationId xmlns:p14="http://schemas.microsoft.com/office/powerpoint/2010/main" val="95793078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DB067D-23CA-15B9-8FF3-418CCF9FE330}"/>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5189B147-62EE-CF27-030F-E5D54CC831F1}"/>
              </a:ext>
            </a:extLst>
          </p:cNvPr>
          <p:cNvSpPr>
            <a:spLocks noGrp="1"/>
          </p:cNvSpPr>
          <p:nvPr>
            <p:ph idx="1"/>
          </p:nvPr>
        </p:nvSpPr>
        <p:spPr/>
        <p:txBody>
          <a:bodyPr/>
          <a:lstStyle/>
          <a:p>
            <a:endParaRPr lang="en-US" dirty="0"/>
          </a:p>
        </p:txBody>
      </p:sp>
      <p:pic>
        <p:nvPicPr>
          <p:cNvPr id="5122" name="Picture 2" descr="android 9">
            <a:extLst>
              <a:ext uri="{FF2B5EF4-FFF2-40B4-BE49-F238E27FC236}">
                <a16:creationId xmlns:a16="http://schemas.microsoft.com/office/drawing/2014/main" id="{27B6EB06-4EC1-A090-624E-70237457F7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8"/>
            <a:ext cx="12192000" cy="6854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805294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C2BCAA-DC7C-B2FD-F40A-86F722D001CB}"/>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10F47325-2DBE-6178-6B08-662AF34D87E9}"/>
              </a:ext>
            </a:extLst>
          </p:cNvPr>
          <p:cNvSpPr>
            <a:spLocks noGrp="1"/>
          </p:cNvSpPr>
          <p:nvPr>
            <p:ph idx="1"/>
          </p:nvPr>
        </p:nvSpPr>
        <p:spPr/>
        <p:txBody>
          <a:bodyPr/>
          <a:lstStyle/>
          <a:p>
            <a:endParaRPr lang="en-US" dirty="0"/>
          </a:p>
        </p:txBody>
      </p:sp>
      <p:pic>
        <p:nvPicPr>
          <p:cNvPr id="5" name="Picture 4">
            <a:extLst>
              <a:ext uri="{FF2B5EF4-FFF2-40B4-BE49-F238E27FC236}">
                <a16:creationId xmlns:a16="http://schemas.microsoft.com/office/drawing/2014/main" id="{B89E319A-BB03-2A5D-72D0-ABB7978440AF}"/>
              </a:ext>
            </a:extLst>
          </p:cNvPr>
          <p:cNvPicPr>
            <a:picLocks noChangeAspect="1"/>
          </p:cNvPicPr>
          <p:nvPr/>
        </p:nvPicPr>
        <p:blipFill>
          <a:blip r:embed="rId2"/>
          <a:stretch>
            <a:fillRect/>
          </a:stretch>
        </p:blipFill>
        <p:spPr>
          <a:xfrm>
            <a:off x="871537" y="233362"/>
            <a:ext cx="10448925" cy="6391275"/>
          </a:xfrm>
          <a:prstGeom prst="rect">
            <a:avLst/>
          </a:prstGeom>
        </p:spPr>
      </p:pic>
    </p:spTree>
    <p:extLst>
      <p:ext uri="{BB962C8B-B14F-4D97-AF65-F5344CB8AC3E}">
        <p14:creationId xmlns:p14="http://schemas.microsoft.com/office/powerpoint/2010/main" val="22584914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B84AF4-55A6-D46D-942D-61EACB150C8E}"/>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F7B7F73A-F71C-B986-1BD4-0E8BEEF4667B}"/>
              </a:ext>
            </a:extLst>
          </p:cNvPr>
          <p:cNvSpPr>
            <a:spLocks noGrp="1"/>
          </p:cNvSpPr>
          <p:nvPr>
            <p:ph idx="1"/>
          </p:nvPr>
        </p:nvSpPr>
        <p:spPr/>
        <p:txBody>
          <a:bodyPr/>
          <a:lstStyle/>
          <a:p>
            <a:endParaRPr lang="en-US" dirty="0"/>
          </a:p>
        </p:txBody>
      </p:sp>
      <p:pic>
        <p:nvPicPr>
          <p:cNvPr id="5" name="Picture 4">
            <a:extLst>
              <a:ext uri="{FF2B5EF4-FFF2-40B4-BE49-F238E27FC236}">
                <a16:creationId xmlns:a16="http://schemas.microsoft.com/office/drawing/2014/main" id="{F5DF37A0-92EF-6682-8474-E556E5D21B60}"/>
              </a:ext>
            </a:extLst>
          </p:cNvPr>
          <p:cNvPicPr>
            <a:picLocks noChangeAspect="1"/>
          </p:cNvPicPr>
          <p:nvPr/>
        </p:nvPicPr>
        <p:blipFill>
          <a:blip r:embed="rId2"/>
          <a:stretch>
            <a:fillRect/>
          </a:stretch>
        </p:blipFill>
        <p:spPr>
          <a:xfrm>
            <a:off x="217925" y="85725"/>
            <a:ext cx="11020425" cy="6686550"/>
          </a:xfrm>
          <a:prstGeom prst="rect">
            <a:avLst/>
          </a:prstGeom>
        </p:spPr>
      </p:pic>
    </p:spTree>
    <p:extLst>
      <p:ext uri="{BB962C8B-B14F-4D97-AF65-F5344CB8AC3E}">
        <p14:creationId xmlns:p14="http://schemas.microsoft.com/office/powerpoint/2010/main" val="159597767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F2B7AA4-6634-4C21-FD33-0A286CFD830D}"/>
              </a:ext>
            </a:extLst>
          </p:cNvPr>
          <p:cNvSpPr>
            <a:spLocks noGrp="1"/>
          </p:cNvSpPr>
          <p:nvPr>
            <p:ph idx="1"/>
          </p:nvPr>
        </p:nvSpPr>
        <p:spPr/>
        <p:txBody>
          <a:bodyPr/>
          <a:lstStyle/>
          <a:p>
            <a:endParaRPr lang="en-US" dirty="0"/>
          </a:p>
        </p:txBody>
      </p:sp>
      <p:pic>
        <p:nvPicPr>
          <p:cNvPr id="5" name="Picture 4">
            <a:extLst>
              <a:ext uri="{FF2B5EF4-FFF2-40B4-BE49-F238E27FC236}">
                <a16:creationId xmlns:a16="http://schemas.microsoft.com/office/drawing/2014/main" id="{24D7ADC9-505E-F8AA-D797-F4B5D6998D2A}"/>
              </a:ext>
            </a:extLst>
          </p:cNvPr>
          <p:cNvPicPr>
            <a:picLocks noChangeAspect="1"/>
          </p:cNvPicPr>
          <p:nvPr/>
        </p:nvPicPr>
        <p:blipFill>
          <a:blip r:embed="rId2"/>
          <a:stretch>
            <a:fillRect/>
          </a:stretch>
        </p:blipFill>
        <p:spPr>
          <a:xfrm>
            <a:off x="442912" y="1671637"/>
            <a:ext cx="11306175" cy="3514725"/>
          </a:xfrm>
          <a:prstGeom prst="rect">
            <a:avLst/>
          </a:prstGeom>
        </p:spPr>
      </p:pic>
    </p:spTree>
    <p:extLst>
      <p:ext uri="{BB962C8B-B14F-4D97-AF65-F5344CB8AC3E}">
        <p14:creationId xmlns:p14="http://schemas.microsoft.com/office/powerpoint/2010/main" val="387583822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087B3F-E931-4472-6FCA-BCA9C7F238D8}"/>
              </a:ext>
            </a:extLst>
          </p:cNvPr>
          <p:cNvSpPr>
            <a:spLocks noGrp="1"/>
          </p:cNvSpPr>
          <p:nvPr>
            <p:ph type="title"/>
          </p:nvPr>
        </p:nvSpPr>
        <p:spPr/>
        <p:txBody>
          <a:bodyPr/>
          <a:lstStyle/>
          <a:p>
            <a:r>
              <a:rPr lang="en-US" dirty="0"/>
              <a:t>task</a:t>
            </a:r>
          </a:p>
        </p:txBody>
      </p:sp>
      <p:sp>
        <p:nvSpPr>
          <p:cNvPr id="3" name="Content Placeholder 2">
            <a:extLst>
              <a:ext uri="{FF2B5EF4-FFF2-40B4-BE49-F238E27FC236}">
                <a16:creationId xmlns:a16="http://schemas.microsoft.com/office/drawing/2014/main" id="{271D15DC-F090-8A21-E502-A69767EA3C3B}"/>
              </a:ext>
            </a:extLst>
          </p:cNvPr>
          <p:cNvSpPr>
            <a:spLocks noGrp="1"/>
          </p:cNvSpPr>
          <p:nvPr>
            <p:ph idx="1"/>
          </p:nvPr>
        </p:nvSpPr>
        <p:spPr/>
        <p:txBody>
          <a:bodyPr/>
          <a:lstStyle/>
          <a:p>
            <a:r>
              <a:rPr lang="en-US" dirty="0"/>
              <a:t>Setup Android Studio on your system</a:t>
            </a:r>
          </a:p>
          <a:p>
            <a:r>
              <a:rPr lang="en-US" dirty="0"/>
              <a:t>Create a birthday Card Android App using Android Studio in Java language.</a:t>
            </a:r>
          </a:p>
        </p:txBody>
      </p:sp>
    </p:spTree>
    <p:extLst>
      <p:ext uri="{BB962C8B-B14F-4D97-AF65-F5344CB8AC3E}">
        <p14:creationId xmlns:p14="http://schemas.microsoft.com/office/powerpoint/2010/main" val="14532370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964958D-AF5D-4863-B5FB-83F6B8CB1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44" y="0"/>
            <a:ext cx="12188656"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7BE270C-2546-D149-3468-19922909C749}"/>
              </a:ext>
            </a:extLst>
          </p:cNvPr>
          <p:cNvSpPr>
            <a:spLocks noGrp="1"/>
          </p:cNvSpPr>
          <p:nvPr>
            <p:ph type="title"/>
          </p:nvPr>
        </p:nvSpPr>
        <p:spPr>
          <a:xfrm>
            <a:off x="4970109" y="484632"/>
            <a:ext cx="6730277" cy="1609344"/>
          </a:xfrm>
          <a:ln>
            <a:noFill/>
          </a:ln>
        </p:spPr>
        <p:txBody>
          <a:bodyPr>
            <a:normAutofit/>
          </a:bodyPr>
          <a:lstStyle/>
          <a:p>
            <a:r>
              <a:rPr lang="en-US" sz="4800" dirty="0"/>
              <a:t>System requirement</a:t>
            </a:r>
          </a:p>
        </p:txBody>
      </p:sp>
      <p:pic>
        <p:nvPicPr>
          <p:cNvPr id="5" name="Picture 4" descr="Glowing circuit board">
            <a:extLst>
              <a:ext uri="{FF2B5EF4-FFF2-40B4-BE49-F238E27FC236}">
                <a16:creationId xmlns:a16="http://schemas.microsoft.com/office/drawing/2014/main" id="{750E2ECB-A8C7-9D07-E436-9CE4BDF6FA13}"/>
              </a:ext>
            </a:extLst>
          </p:cNvPr>
          <p:cNvPicPr>
            <a:picLocks noChangeAspect="1"/>
          </p:cNvPicPr>
          <p:nvPr/>
        </p:nvPicPr>
        <p:blipFill rotWithShape="1">
          <a:blip r:embed="rId4"/>
          <a:srcRect l="38843" r="15929" b="-1"/>
          <a:stretch/>
        </p:blipFill>
        <p:spPr>
          <a:xfrm>
            <a:off x="3344" y="10"/>
            <a:ext cx="4646726" cy="6857990"/>
          </a:xfrm>
          <a:prstGeom prst="rect">
            <a:avLst/>
          </a:prstGeom>
        </p:spPr>
      </p:pic>
      <p:sp>
        <p:nvSpPr>
          <p:cNvPr id="3" name="Content Placeholder 2">
            <a:extLst>
              <a:ext uri="{FF2B5EF4-FFF2-40B4-BE49-F238E27FC236}">
                <a16:creationId xmlns:a16="http://schemas.microsoft.com/office/drawing/2014/main" id="{611922C9-C1D8-876C-DB59-123F6E3BD580}"/>
              </a:ext>
            </a:extLst>
          </p:cNvPr>
          <p:cNvSpPr>
            <a:spLocks noGrp="1"/>
          </p:cNvSpPr>
          <p:nvPr>
            <p:ph idx="1"/>
          </p:nvPr>
        </p:nvSpPr>
        <p:spPr>
          <a:xfrm>
            <a:off x="4970109" y="2121408"/>
            <a:ext cx="6730276" cy="4050792"/>
          </a:xfrm>
        </p:spPr>
        <p:txBody>
          <a:bodyPr>
            <a:normAutofit/>
          </a:bodyPr>
          <a:lstStyle/>
          <a:p>
            <a:pPr fontAlgn="base">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Microsoft Windows 7/8/10 (32-bit or 64-bit)</a:t>
            </a:r>
          </a:p>
          <a:p>
            <a:pPr fontAlgn="base">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4 GB RAM minimum, 8 GB RAM recommended (plus 1 GB for the Android Emulator) </a:t>
            </a:r>
          </a:p>
          <a:p>
            <a:pPr fontAlgn="base">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2 GB of available disk space minimum, 4 GB recommended (500 MB for IDE plus 1.5 GB for Android SDK and emulator system image)</a:t>
            </a:r>
          </a:p>
          <a:p>
            <a:pPr fontAlgn="base">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1280 x 800 minimum screen resolution</a:t>
            </a:r>
          </a:p>
          <a:p>
            <a:endParaRPr lang="en-US" sz="1800" dirty="0">
              <a:latin typeface="Times New Roman" panose="02020603050405020304" pitchFamily="18" charset="0"/>
              <a:cs typeface="Times New Roman" panose="02020603050405020304" pitchFamily="18" charset="0"/>
            </a:endParaRPr>
          </a:p>
        </p:txBody>
      </p:sp>
      <p:grpSp>
        <p:nvGrpSpPr>
          <p:cNvPr id="11" name="Group 10">
            <a:extLst>
              <a:ext uri="{FF2B5EF4-FFF2-40B4-BE49-F238E27FC236}">
                <a16:creationId xmlns:a16="http://schemas.microsoft.com/office/drawing/2014/main" id="{11002ACD-3B0C-4885-8754-8A00E926FE4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12" name="Oval 11">
              <a:extLst>
                <a:ext uri="{FF2B5EF4-FFF2-40B4-BE49-F238E27FC236}">
                  <a16:creationId xmlns:a16="http://schemas.microsoft.com/office/drawing/2014/main" id="{DF0313CD-4196-4456-A70D-5EE2B995BA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5">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3" name="Oval 12">
              <a:extLst>
                <a:ext uri="{FF2B5EF4-FFF2-40B4-BE49-F238E27FC236}">
                  <a16:creationId xmlns:a16="http://schemas.microsoft.com/office/drawing/2014/main" id="{80DE0B32-9EE8-4975-AD48-3855B0A82A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Tree>
    <p:extLst>
      <p:ext uri="{BB962C8B-B14F-4D97-AF65-F5344CB8AC3E}">
        <p14:creationId xmlns:p14="http://schemas.microsoft.com/office/powerpoint/2010/main" val="14760652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33" name="Rectangle 1032">
            <a:extLst>
              <a:ext uri="{FF2B5EF4-FFF2-40B4-BE49-F238E27FC236}">
                <a16:creationId xmlns:a16="http://schemas.microsoft.com/office/drawing/2014/main" id="{2A0E4E09-FC02-4ADC-951A-3FFA90B6FE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5725041-16BB-AF9F-4135-728E6857A2BE}"/>
              </a:ext>
            </a:extLst>
          </p:cNvPr>
          <p:cNvSpPr>
            <a:spLocks noGrp="1"/>
          </p:cNvSpPr>
          <p:nvPr>
            <p:ph type="title"/>
          </p:nvPr>
        </p:nvSpPr>
        <p:spPr>
          <a:xfrm>
            <a:off x="6550924" y="685800"/>
            <a:ext cx="4920019" cy="2021553"/>
          </a:xfrm>
        </p:spPr>
        <p:txBody>
          <a:bodyPr>
            <a:normAutofit/>
          </a:bodyPr>
          <a:lstStyle/>
          <a:p>
            <a:r>
              <a:rPr lang="en-US" dirty="0">
                <a:solidFill>
                  <a:schemeClr val="tx1"/>
                </a:solidFill>
              </a:rPr>
              <a:t>Installation guide</a:t>
            </a:r>
          </a:p>
        </p:txBody>
      </p:sp>
      <p:sp>
        <p:nvSpPr>
          <p:cNvPr id="1035" name="Freeform: Shape 1034">
            <a:extLst>
              <a:ext uri="{FF2B5EF4-FFF2-40B4-BE49-F238E27FC236}">
                <a16:creationId xmlns:a16="http://schemas.microsoft.com/office/drawing/2014/main" id="{9453FF84-60C1-4EA8-B49B-1B8C2D0C58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5859484" cy="6857997"/>
          </a:xfrm>
          <a:custGeom>
            <a:avLst/>
            <a:gdLst>
              <a:gd name="connsiteX0" fmla="*/ 3198825 w 5859484"/>
              <a:gd name="connsiteY0" fmla="*/ 0 h 6857997"/>
              <a:gd name="connsiteX1" fmla="*/ 3962351 w 5859484"/>
              <a:gd name="connsiteY1" fmla="*/ 0 h 6857997"/>
              <a:gd name="connsiteX2" fmla="*/ 4129776 w 5859484"/>
              <a:gd name="connsiteY2" fmla="*/ 128761 h 6857997"/>
              <a:gd name="connsiteX3" fmla="*/ 5859484 w 5859484"/>
              <a:gd name="connsiteY3" fmla="*/ 3718209 h 6857997"/>
              <a:gd name="connsiteX4" fmla="*/ 4624700 w 5859484"/>
              <a:gd name="connsiteY4" fmla="*/ 6845880 h 6857997"/>
              <a:gd name="connsiteX5" fmla="*/ 4612896 w 5859484"/>
              <a:gd name="connsiteY5" fmla="*/ 6857997 h 6857997"/>
              <a:gd name="connsiteX6" fmla="*/ 4017658 w 5859484"/>
              <a:gd name="connsiteY6" fmla="*/ 6857997 h 6857997"/>
              <a:gd name="connsiteX7" fmla="*/ 4173230 w 5859484"/>
              <a:gd name="connsiteY7" fmla="*/ 6719623 h 6857997"/>
              <a:gd name="connsiteX8" fmla="*/ 5443583 w 5859484"/>
              <a:gd name="connsiteY8" fmla="*/ 3718209 h 6857997"/>
              <a:gd name="connsiteX9" fmla="*/ 3355352 w 5859484"/>
              <a:gd name="connsiteY9" fmla="*/ 88079 h 6857997"/>
              <a:gd name="connsiteX10" fmla="*/ 0 w 5859484"/>
              <a:gd name="connsiteY10" fmla="*/ 0 h 6857997"/>
              <a:gd name="connsiteX11" fmla="*/ 2941255 w 5859484"/>
              <a:gd name="connsiteY11" fmla="*/ 0 h 6857997"/>
              <a:gd name="connsiteX12" fmla="*/ 3117080 w 5859484"/>
              <a:gd name="connsiteY12" fmla="*/ 88129 h 6857997"/>
              <a:gd name="connsiteX13" fmla="*/ 5324754 w 5859484"/>
              <a:gd name="connsiteY13" fmla="*/ 3718209 h 6857997"/>
              <a:gd name="connsiteX14" fmla="*/ 4089206 w 5859484"/>
              <a:gd name="connsiteY14" fmla="*/ 6637392 h 6857997"/>
              <a:gd name="connsiteX15" fmla="*/ 3841183 w 5859484"/>
              <a:gd name="connsiteY15" fmla="*/ 6857997 h 6857997"/>
              <a:gd name="connsiteX16" fmla="*/ 0 w 5859484"/>
              <a:gd name="connsiteY16" fmla="*/ 6857997 h 685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859484" h="6857997">
                <a:moveTo>
                  <a:pt x="3198825" y="0"/>
                </a:moveTo>
                <a:lnTo>
                  <a:pt x="3962351" y="0"/>
                </a:lnTo>
                <a:lnTo>
                  <a:pt x="4129776" y="128761"/>
                </a:lnTo>
                <a:cubicBezTo>
                  <a:pt x="5186152" y="981944"/>
                  <a:pt x="5859484" y="2273123"/>
                  <a:pt x="5859484" y="3718209"/>
                </a:cubicBezTo>
                <a:cubicBezTo>
                  <a:pt x="5859484" y="4922447"/>
                  <a:pt x="5391893" y="6019805"/>
                  <a:pt x="4624700" y="6845880"/>
                </a:cubicBezTo>
                <a:lnTo>
                  <a:pt x="4612896" y="6857997"/>
                </a:lnTo>
                <a:lnTo>
                  <a:pt x="4017658" y="6857997"/>
                </a:lnTo>
                <a:lnTo>
                  <a:pt x="4173230" y="6719623"/>
                </a:lnTo>
                <a:cubicBezTo>
                  <a:pt x="4958119" y="5951494"/>
                  <a:pt x="5443583" y="4890334"/>
                  <a:pt x="5443583" y="3718209"/>
                </a:cubicBezTo>
                <a:cubicBezTo>
                  <a:pt x="5443583" y="2179795"/>
                  <a:pt x="4607295" y="832535"/>
                  <a:pt x="3355352" y="88079"/>
                </a:cubicBezTo>
                <a:close/>
                <a:moveTo>
                  <a:pt x="0" y="0"/>
                </a:moveTo>
                <a:lnTo>
                  <a:pt x="2941255" y="0"/>
                </a:lnTo>
                <a:lnTo>
                  <a:pt x="3117080" y="88129"/>
                </a:lnTo>
                <a:cubicBezTo>
                  <a:pt x="4432070" y="787221"/>
                  <a:pt x="5324754" y="2150692"/>
                  <a:pt x="5324754" y="3718209"/>
                </a:cubicBezTo>
                <a:cubicBezTo>
                  <a:pt x="5324754" y="4858221"/>
                  <a:pt x="4852591" y="5890308"/>
                  <a:pt x="4089206" y="6637392"/>
                </a:cubicBezTo>
                <a:lnTo>
                  <a:pt x="3841183" y="6857997"/>
                </a:lnTo>
                <a:lnTo>
                  <a:pt x="0" y="6857997"/>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1028" name="Picture 4">
            <a:extLst>
              <a:ext uri="{FF2B5EF4-FFF2-40B4-BE49-F238E27FC236}">
                <a16:creationId xmlns:a16="http://schemas.microsoft.com/office/drawing/2014/main" id="{1C631601-0173-1FAF-5271-6BE1E94D4AA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2312" r="25691" b="1"/>
          <a:stretch/>
        </p:blipFill>
        <p:spPr bwMode="auto">
          <a:xfrm>
            <a:off x="1" y="2"/>
            <a:ext cx="6095695" cy="6857997"/>
          </a:xfrm>
          <a:custGeom>
            <a:avLst/>
            <a:gdLst/>
            <a:ahLst/>
            <a:cxnLst/>
            <a:rect l="l" t="t" r="r" b="b"/>
            <a:pathLst>
              <a:path w="6095695" h="6857997">
                <a:moveTo>
                  <a:pt x="3435036" y="0"/>
                </a:moveTo>
                <a:lnTo>
                  <a:pt x="4198562" y="0"/>
                </a:lnTo>
                <a:lnTo>
                  <a:pt x="4365987" y="128761"/>
                </a:lnTo>
                <a:cubicBezTo>
                  <a:pt x="5422363" y="981944"/>
                  <a:pt x="6095695" y="2273123"/>
                  <a:pt x="6095695" y="3718209"/>
                </a:cubicBezTo>
                <a:cubicBezTo>
                  <a:pt x="6095695" y="4922447"/>
                  <a:pt x="5628104" y="6019805"/>
                  <a:pt x="4860911" y="6845880"/>
                </a:cubicBezTo>
                <a:lnTo>
                  <a:pt x="4849107" y="6857997"/>
                </a:lnTo>
                <a:lnTo>
                  <a:pt x="4253869" y="6857997"/>
                </a:lnTo>
                <a:lnTo>
                  <a:pt x="4409441" y="6719623"/>
                </a:lnTo>
                <a:cubicBezTo>
                  <a:pt x="5194330" y="5951494"/>
                  <a:pt x="5679794" y="4890334"/>
                  <a:pt x="5679794" y="3718209"/>
                </a:cubicBezTo>
                <a:cubicBezTo>
                  <a:pt x="5679794" y="2179795"/>
                  <a:pt x="4843506" y="832535"/>
                  <a:pt x="3591563" y="88079"/>
                </a:cubicBezTo>
                <a:close/>
                <a:moveTo>
                  <a:pt x="0" y="0"/>
                </a:moveTo>
                <a:lnTo>
                  <a:pt x="3177466" y="0"/>
                </a:lnTo>
                <a:lnTo>
                  <a:pt x="3353291" y="88129"/>
                </a:lnTo>
                <a:cubicBezTo>
                  <a:pt x="4668281" y="787221"/>
                  <a:pt x="5560965" y="2150692"/>
                  <a:pt x="5560965" y="3718209"/>
                </a:cubicBezTo>
                <a:cubicBezTo>
                  <a:pt x="5560965" y="4858221"/>
                  <a:pt x="5088802" y="5890308"/>
                  <a:pt x="4325417" y="6637392"/>
                </a:cubicBezTo>
                <a:lnTo>
                  <a:pt x="4077394" y="6857997"/>
                </a:lnTo>
                <a:lnTo>
                  <a:pt x="0" y="6857997"/>
                </a:lnTo>
                <a:close/>
              </a:path>
            </a:pathLst>
          </a:cu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95B5FEC9-C090-1670-70C9-2010B3041C2C}"/>
              </a:ext>
            </a:extLst>
          </p:cNvPr>
          <p:cNvSpPr>
            <a:spLocks noGrp="1"/>
          </p:cNvSpPr>
          <p:nvPr>
            <p:ph idx="1"/>
          </p:nvPr>
        </p:nvSpPr>
        <p:spPr>
          <a:xfrm>
            <a:off x="6550924" y="2927444"/>
            <a:ext cx="4920019" cy="3244755"/>
          </a:xfrm>
        </p:spPr>
        <p:txBody>
          <a:bodyPr>
            <a:normAutofit/>
          </a:bodyPr>
          <a:lstStyle/>
          <a:p>
            <a:pPr fontAlgn="base"/>
            <a:r>
              <a:rPr lang="en-US" b="1" i="0" dirty="0">
                <a:effectLst/>
                <a:latin typeface="Nunito" pitchFamily="2" charset="0"/>
              </a:rPr>
              <a:t>Step 1: </a:t>
            </a:r>
            <a:r>
              <a:rPr lang="en-US" b="0" i="0" dirty="0">
                <a:effectLst/>
                <a:latin typeface="Nunito" pitchFamily="2" charset="0"/>
              </a:rPr>
              <a:t>Head over to </a:t>
            </a:r>
            <a:r>
              <a:rPr lang="en-US" b="1" i="0" u="sng" dirty="0">
                <a:effectLst/>
                <a:latin typeface="Nunito" pitchFamily="2" charset="0"/>
                <a:hlinkClick r:id="rId3"/>
              </a:rPr>
              <a:t>this link</a:t>
            </a:r>
            <a:r>
              <a:rPr lang="en-US" b="0" i="0" dirty="0">
                <a:effectLst/>
                <a:latin typeface="Nunito" pitchFamily="2" charset="0"/>
              </a:rPr>
              <a:t> to get the Android Studio executable or zip file. </a:t>
            </a:r>
          </a:p>
          <a:p>
            <a:pPr fontAlgn="base"/>
            <a:r>
              <a:rPr lang="en-US" b="1" i="0" dirty="0">
                <a:effectLst/>
                <a:latin typeface="Nunito" pitchFamily="2" charset="0"/>
              </a:rPr>
              <a:t>Step 2: </a:t>
            </a:r>
            <a:r>
              <a:rPr lang="en-US" b="0" i="0" dirty="0">
                <a:effectLst/>
                <a:latin typeface="Nunito" pitchFamily="2" charset="0"/>
              </a:rPr>
              <a:t>Click on the </a:t>
            </a:r>
            <a:r>
              <a:rPr lang="en-US" b="1" i="0" dirty="0">
                <a:effectLst/>
                <a:latin typeface="Nunito" pitchFamily="2" charset="0"/>
              </a:rPr>
              <a:t>Download Android Studio</a:t>
            </a:r>
            <a:r>
              <a:rPr lang="en-US" b="0" i="0" dirty="0">
                <a:effectLst/>
                <a:latin typeface="Nunito" pitchFamily="2" charset="0"/>
              </a:rPr>
              <a:t> Button. </a:t>
            </a:r>
          </a:p>
          <a:p>
            <a:pPr marL="0" indent="0">
              <a:buNone/>
            </a:pPr>
            <a:br>
              <a:rPr lang="en-US" dirty="0"/>
            </a:br>
            <a:endParaRPr lang="en-US" dirty="0"/>
          </a:p>
        </p:txBody>
      </p:sp>
    </p:spTree>
    <p:extLst>
      <p:ext uri="{BB962C8B-B14F-4D97-AF65-F5344CB8AC3E}">
        <p14:creationId xmlns:p14="http://schemas.microsoft.com/office/powerpoint/2010/main" val="3820407309"/>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8E5A0EF8-04EF-CD9B-B5B0-C75E84EB52F3}"/>
              </a:ext>
            </a:extLst>
          </p:cNvPr>
          <p:cNvPicPr>
            <a:picLocks noGrp="1" noChangeAspect="1"/>
          </p:cNvPicPr>
          <p:nvPr>
            <p:ph idx="1"/>
          </p:nvPr>
        </p:nvPicPr>
        <p:blipFill>
          <a:blip r:embed="rId2"/>
          <a:stretch>
            <a:fillRect/>
          </a:stretch>
        </p:blipFill>
        <p:spPr>
          <a:xfrm>
            <a:off x="2306320" y="1106036"/>
            <a:ext cx="8164967" cy="5066164"/>
          </a:xfrm>
        </p:spPr>
      </p:pic>
    </p:spTree>
    <p:extLst>
      <p:ext uri="{BB962C8B-B14F-4D97-AF65-F5344CB8AC3E}">
        <p14:creationId xmlns:p14="http://schemas.microsoft.com/office/powerpoint/2010/main" val="35321289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DA93296-7CD9-99D0-512D-FE2828BDE07B}"/>
              </a:ext>
            </a:extLst>
          </p:cNvPr>
          <p:cNvPicPr>
            <a:picLocks noGrp="1" noChangeAspect="1"/>
          </p:cNvPicPr>
          <p:nvPr>
            <p:ph idx="1"/>
          </p:nvPr>
        </p:nvPicPr>
        <p:blipFill>
          <a:blip r:embed="rId2"/>
          <a:stretch>
            <a:fillRect/>
          </a:stretch>
        </p:blipFill>
        <p:spPr>
          <a:xfrm>
            <a:off x="1421933" y="934720"/>
            <a:ext cx="9026437" cy="5339080"/>
          </a:xfrm>
        </p:spPr>
      </p:pic>
    </p:spTree>
    <p:extLst>
      <p:ext uri="{BB962C8B-B14F-4D97-AF65-F5344CB8AC3E}">
        <p14:creationId xmlns:p14="http://schemas.microsoft.com/office/powerpoint/2010/main" val="17800284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88C4FDF-9777-C3F0-54F3-072EC615D5FE}"/>
              </a:ext>
            </a:extLst>
          </p:cNvPr>
          <p:cNvPicPr>
            <a:picLocks noChangeAspect="1"/>
          </p:cNvPicPr>
          <p:nvPr/>
        </p:nvPicPr>
        <p:blipFill>
          <a:blip r:embed="rId2"/>
          <a:stretch>
            <a:fillRect/>
          </a:stretch>
        </p:blipFill>
        <p:spPr>
          <a:xfrm>
            <a:off x="2166937" y="100012"/>
            <a:ext cx="7858125" cy="6657975"/>
          </a:xfrm>
          <a:prstGeom prst="rect">
            <a:avLst/>
          </a:prstGeom>
        </p:spPr>
      </p:pic>
    </p:spTree>
    <p:extLst>
      <p:ext uri="{BB962C8B-B14F-4D97-AF65-F5344CB8AC3E}">
        <p14:creationId xmlns:p14="http://schemas.microsoft.com/office/powerpoint/2010/main" val="75093908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docProps/app.xml><?xml version="1.0" encoding="utf-8"?>
<Properties xmlns="http://schemas.openxmlformats.org/officeDocument/2006/extended-properties" xmlns:vt="http://schemas.openxmlformats.org/officeDocument/2006/docPropsVTypes">
  <Template>Wood Type</Template>
  <TotalTime>4089</TotalTime>
  <Words>1608</Words>
  <Application>Microsoft Office PowerPoint</Application>
  <PresentationFormat>Widescreen</PresentationFormat>
  <Paragraphs>79</Paragraphs>
  <Slides>45</Slides>
  <Notes>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45</vt:i4>
      </vt:variant>
    </vt:vector>
  </HeadingPairs>
  <TitlesOfParts>
    <vt:vector size="57" baseType="lpstr">
      <vt:lpstr>-apple-system</vt:lpstr>
      <vt:lpstr>Arial</vt:lpstr>
      <vt:lpstr>Calibri</vt:lpstr>
      <vt:lpstr>Nunito</vt:lpstr>
      <vt:lpstr>Rockwell</vt:lpstr>
      <vt:lpstr>Rockwell Condensed</vt:lpstr>
      <vt:lpstr>Rockwell Extra Bold</vt:lpstr>
      <vt:lpstr>Söhne</vt:lpstr>
      <vt:lpstr>Source Sans 3</vt:lpstr>
      <vt:lpstr>Times New Roman</vt:lpstr>
      <vt:lpstr>Wingdings</vt:lpstr>
      <vt:lpstr>Wood Type</vt:lpstr>
      <vt:lpstr>Lecture # 1 introduction to android studio (ide)</vt:lpstr>
      <vt:lpstr>outcomes</vt:lpstr>
      <vt:lpstr>Introduction to android studio</vt:lpstr>
      <vt:lpstr>What is android studio</vt:lpstr>
      <vt:lpstr>System requirement</vt:lpstr>
      <vt:lpstr>Installation guide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Different types of activities</vt:lpstr>
      <vt:lpstr>Types of activities</vt:lpstr>
      <vt:lpstr>PowerPoint Presentation</vt:lpstr>
      <vt:lpstr>No activity</vt:lpstr>
      <vt:lpstr>Basic activity</vt:lpstr>
      <vt:lpstr>Bottom navigation activity</vt:lpstr>
      <vt:lpstr>Empty activity</vt:lpstr>
      <vt:lpstr>Android file structure </vt:lpstr>
      <vt:lpstr>Android file structure</vt:lpstr>
      <vt:lpstr>Manifest file</vt:lpstr>
      <vt:lpstr>Android | res/values folder </vt:lpstr>
      <vt:lpstr>PowerPoint Presentation</vt:lpstr>
      <vt:lpstr>Logcat windows in android studio</vt:lpstr>
      <vt:lpstr>How to Create new project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First program in android studio</vt:lpstr>
      <vt:lpstr>Continue:</vt:lpstr>
      <vt:lpstr>PowerPoint Presentation</vt:lpstr>
      <vt:lpstr>PowerPoint Presentation</vt:lpstr>
      <vt:lpstr>PowerPoint Presentation</vt:lpstr>
      <vt:lpstr>PowerPoint Presentation</vt:lpstr>
      <vt:lpstr>PowerPoint Presentation</vt:lpstr>
      <vt:lpstr>PowerPoint Presentation</vt:lpstr>
      <vt:lpstr>task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 1 introduction to android studio (ide)</dc:title>
  <dc:creator>admin istrator</dc:creator>
  <cp:lastModifiedBy>admin istrator</cp:lastModifiedBy>
  <cp:revision>5</cp:revision>
  <dcterms:created xsi:type="dcterms:W3CDTF">2024-02-12T16:25:32Z</dcterms:created>
  <dcterms:modified xsi:type="dcterms:W3CDTF">2024-02-15T19:39:57Z</dcterms:modified>
</cp:coreProperties>
</file>